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9"/>
  </p:notesMasterIdLst>
  <p:sldIdLst>
    <p:sldId id="256" r:id="rId2"/>
    <p:sldId id="257" r:id="rId3"/>
    <p:sldId id="258" r:id="rId4"/>
    <p:sldId id="259" r:id="rId5"/>
    <p:sldId id="260" r:id="rId6"/>
    <p:sldId id="278" r:id="rId7"/>
    <p:sldId id="279" r:id="rId8"/>
    <p:sldId id="280" r:id="rId9"/>
    <p:sldId id="261" r:id="rId10"/>
    <p:sldId id="281" r:id="rId11"/>
    <p:sldId id="282" r:id="rId12"/>
    <p:sldId id="283" r:id="rId13"/>
    <p:sldId id="284" r:id="rId14"/>
    <p:sldId id="285" r:id="rId15"/>
    <p:sldId id="286" r:id="rId16"/>
    <p:sldId id="287" r:id="rId17"/>
    <p:sldId id="288" r:id="rId18"/>
    <p:sldId id="289" r:id="rId19"/>
    <p:sldId id="290" r:id="rId20"/>
    <p:sldId id="291" r:id="rId21"/>
    <p:sldId id="292" r:id="rId22"/>
    <p:sldId id="294" r:id="rId23"/>
    <p:sldId id="295" r:id="rId24"/>
    <p:sldId id="296" r:id="rId25"/>
    <p:sldId id="293" r:id="rId26"/>
    <p:sldId id="309" r:id="rId27"/>
    <p:sldId id="262" r:id="rId28"/>
    <p:sldId id="297" r:id="rId29"/>
    <p:sldId id="263" r:id="rId30"/>
    <p:sldId id="264" r:id="rId31"/>
    <p:sldId id="298" r:id="rId32"/>
    <p:sldId id="299" r:id="rId33"/>
    <p:sldId id="300" r:id="rId34"/>
    <p:sldId id="301" r:id="rId35"/>
    <p:sldId id="302" r:id="rId36"/>
    <p:sldId id="265" r:id="rId37"/>
    <p:sldId id="303" r:id="rId38"/>
    <p:sldId id="304" r:id="rId39"/>
    <p:sldId id="305" r:id="rId40"/>
    <p:sldId id="266" r:id="rId41"/>
    <p:sldId id="306" r:id="rId42"/>
    <p:sldId id="307" r:id="rId43"/>
    <p:sldId id="308" r:id="rId44"/>
    <p:sldId id="267" r:id="rId45"/>
    <p:sldId id="310" r:id="rId46"/>
    <p:sldId id="268" r:id="rId47"/>
    <p:sldId id="311" r:id="rId48"/>
    <p:sldId id="312" r:id="rId49"/>
    <p:sldId id="313" r:id="rId50"/>
    <p:sldId id="314" r:id="rId51"/>
    <p:sldId id="315" r:id="rId52"/>
    <p:sldId id="316" r:id="rId53"/>
    <p:sldId id="317" r:id="rId54"/>
    <p:sldId id="318" r:id="rId55"/>
    <p:sldId id="319" r:id="rId56"/>
    <p:sldId id="269" r:id="rId57"/>
    <p:sldId id="320" r:id="rId58"/>
    <p:sldId id="321" r:id="rId59"/>
    <p:sldId id="322" r:id="rId60"/>
    <p:sldId id="323" r:id="rId61"/>
    <p:sldId id="324" r:id="rId62"/>
    <p:sldId id="325" r:id="rId63"/>
    <p:sldId id="326" r:id="rId64"/>
    <p:sldId id="332" r:id="rId65"/>
    <p:sldId id="270" r:id="rId66"/>
    <p:sldId id="327" r:id="rId67"/>
    <p:sldId id="328" r:id="rId68"/>
    <p:sldId id="271" r:id="rId69"/>
    <p:sldId id="272" r:id="rId70"/>
    <p:sldId id="273" r:id="rId71"/>
    <p:sldId id="329" r:id="rId72"/>
    <p:sldId id="331" r:id="rId73"/>
    <p:sldId id="274" r:id="rId74"/>
    <p:sldId id="275" r:id="rId75"/>
    <p:sldId id="333" r:id="rId76"/>
    <p:sldId id="276" r:id="rId77"/>
    <p:sldId id="277" r:id="rId7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DED014-D277-4B3C-8EBB-061AE463196B}" type="datetimeFigureOut">
              <a:rPr lang="es-ES" smtClean="0"/>
              <a:t>12/11/2025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0D1CAA-6303-4128-B772-FCFAF0DB64F5}" type="slidenum">
              <a:rPr lang="es-ES" smtClean="0"/>
              <a:t>‹Nº›</a:t>
            </a:fld>
            <a:endParaRPr lang="es-ES"/>
          </a:p>
        </p:txBody>
      </p:sp>
    </p:spTree>
    <p:extLst>
      <p:ext uri="{BB962C8B-B14F-4D97-AF65-F5344CB8AC3E}">
        <p14:creationId xmlns:p14="http://schemas.microsoft.com/office/powerpoint/2010/main" val="17621725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80D1CAA-6303-4128-B772-FCFAF0DB64F5}" type="slidenum">
              <a:rPr lang="es-ES" smtClean="0"/>
              <a:t>2</a:t>
            </a:fld>
            <a:endParaRPr lang="es-ES"/>
          </a:p>
        </p:txBody>
      </p:sp>
    </p:spTree>
    <p:extLst>
      <p:ext uri="{BB962C8B-B14F-4D97-AF65-F5344CB8AC3E}">
        <p14:creationId xmlns:p14="http://schemas.microsoft.com/office/powerpoint/2010/main" val="2071570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F82D2-5C46-2D0C-3176-1E3F8461C62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7F5379E-BF48-1C03-286A-3148AC7FFA2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FB44D82-6AFF-640B-087D-54D5D3B3BB1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27C9F1B-8BA3-16AD-C282-0E34D032842A}"/>
              </a:ext>
            </a:extLst>
          </p:cNvPr>
          <p:cNvSpPr>
            <a:spLocks noGrp="1"/>
          </p:cNvSpPr>
          <p:nvPr>
            <p:ph type="sldNum" sz="quarter" idx="5"/>
          </p:nvPr>
        </p:nvSpPr>
        <p:spPr/>
        <p:txBody>
          <a:bodyPr/>
          <a:lstStyle/>
          <a:p>
            <a:fld id="{780D1CAA-6303-4128-B772-FCFAF0DB64F5}" type="slidenum">
              <a:rPr lang="es-ES" smtClean="0"/>
              <a:t>53</a:t>
            </a:fld>
            <a:endParaRPr lang="es-ES"/>
          </a:p>
        </p:txBody>
      </p:sp>
    </p:spTree>
    <p:extLst>
      <p:ext uri="{BB962C8B-B14F-4D97-AF65-F5344CB8AC3E}">
        <p14:creationId xmlns:p14="http://schemas.microsoft.com/office/powerpoint/2010/main" val="1917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67A83-B7ED-F99E-F346-D473016F938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AE7C337-C1B9-1EF7-8347-1DE9242D38F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D9F54D-1FAB-FAC7-CC41-C0830427669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3D4E694-8FFE-BF4E-2DE8-B5F8D8FD2538}"/>
              </a:ext>
            </a:extLst>
          </p:cNvPr>
          <p:cNvSpPr>
            <a:spLocks noGrp="1"/>
          </p:cNvSpPr>
          <p:nvPr>
            <p:ph type="sldNum" sz="quarter" idx="5"/>
          </p:nvPr>
        </p:nvSpPr>
        <p:spPr/>
        <p:txBody>
          <a:bodyPr/>
          <a:lstStyle/>
          <a:p>
            <a:fld id="{780D1CAA-6303-4128-B772-FCFAF0DB64F5}" type="slidenum">
              <a:rPr lang="es-ES" smtClean="0"/>
              <a:t>54</a:t>
            </a:fld>
            <a:endParaRPr lang="es-ES"/>
          </a:p>
        </p:txBody>
      </p:sp>
    </p:spTree>
    <p:extLst>
      <p:ext uri="{BB962C8B-B14F-4D97-AF65-F5344CB8AC3E}">
        <p14:creationId xmlns:p14="http://schemas.microsoft.com/office/powerpoint/2010/main" val="17679015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F2184-E5E0-C55D-5AF1-EA07EC66D1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557EA5F-1C7B-DC19-378B-9022AE2DCFB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643103-A6C9-5DEE-C33E-BE294A2DCB1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4E575BC-2134-B1C9-48B0-21162F700050}"/>
              </a:ext>
            </a:extLst>
          </p:cNvPr>
          <p:cNvSpPr>
            <a:spLocks noGrp="1"/>
          </p:cNvSpPr>
          <p:nvPr>
            <p:ph type="sldNum" sz="quarter" idx="5"/>
          </p:nvPr>
        </p:nvSpPr>
        <p:spPr/>
        <p:txBody>
          <a:bodyPr/>
          <a:lstStyle/>
          <a:p>
            <a:fld id="{780D1CAA-6303-4128-B772-FCFAF0DB64F5}" type="slidenum">
              <a:rPr lang="es-ES" smtClean="0"/>
              <a:t>55</a:t>
            </a:fld>
            <a:endParaRPr lang="es-ES"/>
          </a:p>
        </p:txBody>
      </p:sp>
    </p:spTree>
    <p:extLst>
      <p:ext uri="{BB962C8B-B14F-4D97-AF65-F5344CB8AC3E}">
        <p14:creationId xmlns:p14="http://schemas.microsoft.com/office/powerpoint/2010/main" val="1898253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80D1CAA-6303-4128-B772-FCFAF0DB64F5}" type="slidenum">
              <a:rPr lang="es-ES" smtClean="0"/>
              <a:t>22</a:t>
            </a:fld>
            <a:endParaRPr lang="es-ES"/>
          </a:p>
        </p:txBody>
      </p:sp>
    </p:spTree>
    <p:extLst>
      <p:ext uri="{BB962C8B-B14F-4D97-AF65-F5344CB8AC3E}">
        <p14:creationId xmlns:p14="http://schemas.microsoft.com/office/powerpoint/2010/main" val="2479407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9901A-B443-C522-C1F7-897F231A65B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1B446FB-9D40-E835-82F8-7E63EBE6D9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2F07E54-E3FD-78A0-86A7-628108AB787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927AE167-D00B-2E5E-8DFC-D2A90119A892}"/>
              </a:ext>
            </a:extLst>
          </p:cNvPr>
          <p:cNvSpPr>
            <a:spLocks noGrp="1"/>
          </p:cNvSpPr>
          <p:nvPr>
            <p:ph type="sldNum" sz="quarter" idx="5"/>
          </p:nvPr>
        </p:nvSpPr>
        <p:spPr/>
        <p:txBody>
          <a:bodyPr/>
          <a:lstStyle/>
          <a:p>
            <a:fld id="{780D1CAA-6303-4128-B772-FCFAF0DB64F5}" type="slidenum">
              <a:rPr lang="es-ES" smtClean="0"/>
              <a:t>23</a:t>
            </a:fld>
            <a:endParaRPr lang="es-ES"/>
          </a:p>
        </p:txBody>
      </p:sp>
    </p:spTree>
    <p:extLst>
      <p:ext uri="{BB962C8B-B14F-4D97-AF65-F5344CB8AC3E}">
        <p14:creationId xmlns:p14="http://schemas.microsoft.com/office/powerpoint/2010/main" val="2548505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07878-8574-6E7C-6584-9AB11C22819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174F75-5B22-A25F-CF9D-7DCA0F5DA41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FA94139-E270-D922-F0D1-07A42C4E0DD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37C639C-E187-7FE3-6BB2-D0F834EEA5B5}"/>
              </a:ext>
            </a:extLst>
          </p:cNvPr>
          <p:cNvSpPr>
            <a:spLocks noGrp="1"/>
          </p:cNvSpPr>
          <p:nvPr>
            <p:ph type="sldNum" sz="quarter" idx="5"/>
          </p:nvPr>
        </p:nvSpPr>
        <p:spPr/>
        <p:txBody>
          <a:bodyPr/>
          <a:lstStyle/>
          <a:p>
            <a:fld id="{780D1CAA-6303-4128-B772-FCFAF0DB64F5}" type="slidenum">
              <a:rPr lang="es-ES" smtClean="0"/>
              <a:t>24</a:t>
            </a:fld>
            <a:endParaRPr lang="es-ES"/>
          </a:p>
        </p:txBody>
      </p:sp>
    </p:spTree>
    <p:extLst>
      <p:ext uri="{BB962C8B-B14F-4D97-AF65-F5344CB8AC3E}">
        <p14:creationId xmlns:p14="http://schemas.microsoft.com/office/powerpoint/2010/main" val="3212087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780D1CAA-6303-4128-B772-FCFAF0DB64F5}" type="slidenum">
              <a:rPr lang="es-ES" smtClean="0"/>
              <a:t>48</a:t>
            </a:fld>
            <a:endParaRPr lang="es-ES"/>
          </a:p>
        </p:txBody>
      </p:sp>
    </p:spTree>
    <p:extLst>
      <p:ext uri="{BB962C8B-B14F-4D97-AF65-F5344CB8AC3E}">
        <p14:creationId xmlns:p14="http://schemas.microsoft.com/office/powerpoint/2010/main" val="3528873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57075-3D77-56E3-BEB3-DB5BA1DE9C5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451D460-B48E-AEE3-7EC0-392EB5EC33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24C67B2-928B-66A1-B89F-7695B2D81E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D5201A8-C561-F081-14C2-30FB11E18966}"/>
              </a:ext>
            </a:extLst>
          </p:cNvPr>
          <p:cNvSpPr>
            <a:spLocks noGrp="1"/>
          </p:cNvSpPr>
          <p:nvPr>
            <p:ph type="sldNum" sz="quarter" idx="5"/>
          </p:nvPr>
        </p:nvSpPr>
        <p:spPr/>
        <p:txBody>
          <a:bodyPr/>
          <a:lstStyle/>
          <a:p>
            <a:fld id="{780D1CAA-6303-4128-B772-FCFAF0DB64F5}" type="slidenum">
              <a:rPr lang="es-ES" smtClean="0"/>
              <a:t>49</a:t>
            </a:fld>
            <a:endParaRPr lang="es-ES"/>
          </a:p>
        </p:txBody>
      </p:sp>
    </p:spTree>
    <p:extLst>
      <p:ext uri="{BB962C8B-B14F-4D97-AF65-F5344CB8AC3E}">
        <p14:creationId xmlns:p14="http://schemas.microsoft.com/office/powerpoint/2010/main" val="2764882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6EF57-3D4C-F35C-9A9C-4219C0BF4EF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67FD8CA-B37A-3D61-6081-CDC19375406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E7EBBE8-4DFF-894E-C998-BDE9EE517BD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92E42F5B-F815-E7EC-A5C5-691CCE9993EB}"/>
              </a:ext>
            </a:extLst>
          </p:cNvPr>
          <p:cNvSpPr>
            <a:spLocks noGrp="1"/>
          </p:cNvSpPr>
          <p:nvPr>
            <p:ph type="sldNum" sz="quarter" idx="5"/>
          </p:nvPr>
        </p:nvSpPr>
        <p:spPr/>
        <p:txBody>
          <a:bodyPr/>
          <a:lstStyle/>
          <a:p>
            <a:fld id="{780D1CAA-6303-4128-B772-FCFAF0DB64F5}" type="slidenum">
              <a:rPr lang="es-ES" smtClean="0"/>
              <a:t>50</a:t>
            </a:fld>
            <a:endParaRPr lang="es-ES"/>
          </a:p>
        </p:txBody>
      </p:sp>
    </p:spTree>
    <p:extLst>
      <p:ext uri="{BB962C8B-B14F-4D97-AF65-F5344CB8AC3E}">
        <p14:creationId xmlns:p14="http://schemas.microsoft.com/office/powerpoint/2010/main" val="33000882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7C60-243D-4806-3772-8C0574E12B2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8E435CD-E625-FAFC-96E3-C9C36A08A5D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E67780-CEDD-6B6F-5327-83BD1392090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4F196A8B-D978-59BF-3670-F3A92397554C}"/>
              </a:ext>
            </a:extLst>
          </p:cNvPr>
          <p:cNvSpPr>
            <a:spLocks noGrp="1"/>
          </p:cNvSpPr>
          <p:nvPr>
            <p:ph type="sldNum" sz="quarter" idx="5"/>
          </p:nvPr>
        </p:nvSpPr>
        <p:spPr/>
        <p:txBody>
          <a:bodyPr/>
          <a:lstStyle/>
          <a:p>
            <a:fld id="{780D1CAA-6303-4128-B772-FCFAF0DB64F5}" type="slidenum">
              <a:rPr lang="es-ES" smtClean="0"/>
              <a:t>51</a:t>
            </a:fld>
            <a:endParaRPr lang="es-ES"/>
          </a:p>
        </p:txBody>
      </p:sp>
    </p:spTree>
    <p:extLst>
      <p:ext uri="{BB962C8B-B14F-4D97-AF65-F5344CB8AC3E}">
        <p14:creationId xmlns:p14="http://schemas.microsoft.com/office/powerpoint/2010/main" val="3007673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1D01A-6A36-5222-84F7-70BFEBB22D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63FFC12-3A4C-1E45-93A4-5484EE6257A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143E7D-C835-85B3-2B0E-B975048F3D3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299B03C-4BE8-3A5C-32A3-A313D70F3142}"/>
              </a:ext>
            </a:extLst>
          </p:cNvPr>
          <p:cNvSpPr>
            <a:spLocks noGrp="1"/>
          </p:cNvSpPr>
          <p:nvPr>
            <p:ph type="sldNum" sz="quarter" idx="5"/>
          </p:nvPr>
        </p:nvSpPr>
        <p:spPr/>
        <p:txBody>
          <a:bodyPr/>
          <a:lstStyle/>
          <a:p>
            <a:fld id="{780D1CAA-6303-4128-B772-FCFAF0DB64F5}" type="slidenum">
              <a:rPr lang="es-ES" smtClean="0"/>
              <a:t>52</a:t>
            </a:fld>
            <a:endParaRPr lang="es-ES"/>
          </a:p>
        </p:txBody>
      </p:sp>
    </p:spTree>
    <p:extLst>
      <p:ext uri="{BB962C8B-B14F-4D97-AF65-F5344CB8AC3E}">
        <p14:creationId xmlns:p14="http://schemas.microsoft.com/office/powerpoint/2010/main" val="24634499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819915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421846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‹Nº›</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0290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613061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‹Nº›</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872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99795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577678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13380044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3823811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503189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11/12/2025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‹Nº›</a:t>
            </a:fld>
            <a:endParaRPr lang="en-US"/>
          </a:p>
        </p:txBody>
      </p:sp>
    </p:spTree>
    <p:extLst>
      <p:ext uri="{BB962C8B-B14F-4D97-AF65-F5344CB8AC3E}">
        <p14:creationId xmlns:p14="http://schemas.microsoft.com/office/powerpoint/2010/main" val="2011529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11/12/2025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‹Nº›</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83181604"/>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youtu.be/_z3CqCrICyw?si=pg6Gq8ZG9FNsXyP5"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ídeo 3" descr="Engranajes en movimiento">
            <a:extLst>
              <a:ext uri="{FF2B5EF4-FFF2-40B4-BE49-F238E27FC236}">
                <a16:creationId xmlns:a16="http://schemas.microsoft.com/office/drawing/2014/main" id="{182C35A5-DE50-60C6-7CBC-69B944EC9801}"/>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58"/>
          <a:stretch>
            <a:fillRect/>
          </a:stretch>
        </p:blipFill>
        <p:spPr>
          <a:xfrm>
            <a:off x="20" y="10"/>
            <a:ext cx="12188932" cy="6857990"/>
          </a:xfrm>
          <a:prstGeom prst="rect">
            <a:avLst/>
          </a:prstGeom>
        </p:spPr>
      </p:pic>
      <p:sp>
        <p:nvSpPr>
          <p:cNvPr id="11" name="Rectangle 10">
            <a:extLst>
              <a:ext uri="{FF2B5EF4-FFF2-40B4-BE49-F238E27FC236}">
                <a16:creationId xmlns:a16="http://schemas.microsoft.com/office/drawing/2014/main" id="{ECF0998E-D577-43EA-A7B8-E3EC67F75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9239" y="-389238"/>
            <a:ext cx="6858000" cy="763647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DC364D-882B-4786-89FB-1703C1A5CF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4" y="3205874"/>
            <a:ext cx="12188952" cy="3652125"/>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6BE2E2F-427D-DC89-10AF-84EC7DB768F7}"/>
              </a:ext>
            </a:extLst>
          </p:cNvPr>
          <p:cNvSpPr>
            <a:spLocks noGrp="1"/>
          </p:cNvSpPr>
          <p:nvPr>
            <p:ph type="ctrTitle"/>
          </p:nvPr>
        </p:nvSpPr>
        <p:spPr>
          <a:xfrm>
            <a:off x="517870" y="978408"/>
            <a:ext cx="5021182" cy="2620670"/>
          </a:xfrm>
        </p:spPr>
        <p:txBody>
          <a:bodyPr anchor="t">
            <a:normAutofit/>
          </a:bodyPr>
          <a:lstStyle/>
          <a:p>
            <a:pPr>
              <a:lnSpc>
                <a:spcPct val="90000"/>
              </a:lnSpc>
            </a:pPr>
            <a:r>
              <a:rPr lang="es-ES" sz="4200" dirty="0">
                <a:solidFill>
                  <a:srgbClr val="FFFFFF"/>
                </a:solidFill>
              </a:rPr>
              <a:t>2. Servicios de configuración dinámica de sistemas</a:t>
            </a:r>
          </a:p>
        </p:txBody>
      </p:sp>
      <p:sp>
        <p:nvSpPr>
          <p:cNvPr id="3" name="Subtítulo 2">
            <a:extLst>
              <a:ext uri="{FF2B5EF4-FFF2-40B4-BE49-F238E27FC236}">
                <a16:creationId xmlns:a16="http://schemas.microsoft.com/office/drawing/2014/main" id="{AF5EF9D8-49E8-C351-2EA4-9659A6CFC08A}"/>
              </a:ext>
            </a:extLst>
          </p:cNvPr>
          <p:cNvSpPr>
            <a:spLocks noGrp="1"/>
          </p:cNvSpPr>
          <p:nvPr>
            <p:ph type="subTitle" idx="1"/>
          </p:nvPr>
        </p:nvSpPr>
        <p:spPr>
          <a:xfrm>
            <a:off x="6652366" y="4108182"/>
            <a:ext cx="5040785" cy="1828799"/>
          </a:xfrm>
        </p:spPr>
        <p:txBody>
          <a:bodyPr anchor="b">
            <a:normAutofit/>
          </a:bodyPr>
          <a:lstStyle/>
          <a:p>
            <a:endParaRPr lang="es-ES">
              <a:solidFill>
                <a:srgbClr val="FFFFFF"/>
              </a:solidFill>
            </a:endParaRPr>
          </a:p>
        </p:txBody>
      </p:sp>
      <p:sp>
        <p:nvSpPr>
          <p:cNvPr id="17" name="Rectangle 16">
            <a:extLst>
              <a:ext uri="{FF2B5EF4-FFF2-40B4-BE49-F238E27FC236}">
                <a16:creationId xmlns:a16="http://schemas.microsoft.com/office/drawing/2014/main" id="{F1189494-2B67-46D2-93D6-A122A09BF6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62168" y="6300289"/>
            <a:ext cx="5021183" cy="4571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89224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30C379-217A-1630-09A6-12BA2DF8D30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961A89-3203-6026-A655-73B68B21A551}"/>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2B1B9CD8-C308-E407-4DCB-A1FD66E739FB}"/>
              </a:ext>
            </a:extLst>
          </p:cNvPr>
          <p:cNvSpPr>
            <a:spLocks noGrp="1"/>
          </p:cNvSpPr>
          <p:nvPr>
            <p:ph idx="1"/>
          </p:nvPr>
        </p:nvSpPr>
        <p:spPr>
          <a:xfrm>
            <a:off x="518160" y="2666809"/>
            <a:ext cx="5144703" cy="3767328"/>
          </a:xfrm>
        </p:spPr>
        <p:txBody>
          <a:bodyPr/>
          <a:lstStyle/>
          <a:p>
            <a:pPr marL="0" indent="0">
              <a:buNone/>
            </a:pPr>
            <a:r>
              <a:rPr lang="es-ES" dirty="0"/>
              <a:t>A continuación, se describirá el intercambio típico de mensajes entre clientes y servidores DHCP mediante los cuales se realiza la asignación, renovación y posterior liberación de los parámetros de red.</a:t>
            </a:r>
          </a:p>
        </p:txBody>
      </p:sp>
      <p:sp>
        <p:nvSpPr>
          <p:cNvPr id="4" name="CuadroTexto 3">
            <a:extLst>
              <a:ext uri="{FF2B5EF4-FFF2-40B4-BE49-F238E27FC236}">
                <a16:creationId xmlns:a16="http://schemas.microsoft.com/office/drawing/2014/main" id="{61E2AAA9-99E1-69F2-F047-B0C4A13090D3}"/>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DE46DA25-F501-9028-4D43-99F869984388}"/>
              </a:ext>
            </a:extLst>
          </p:cNvPr>
          <p:cNvPicPr>
            <a:picLocks noChangeAspect="1"/>
          </p:cNvPicPr>
          <p:nvPr/>
        </p:nvPicPr>
        <p:blipFill>
          <a:blip r:embed="rId2"/>
          <a:stretch>
            <a:fillRect/>
          </a:stretch>
        </p:blipFill>
        <p:spPr>
          <a:xfrm>
            <a:off x="5662863" y="978408"/>
            <a:ext cx="6372225" cy="5629275"/>
          </a:xfrm>
          <a:prstGeom prst="rect">
            <a:avLst/>
          </a:prstGeom>
        </p:spPr>
      </p:pic>
    </p:spTree>
    <p:extLst>
      <p:ext uri="{BB962C8B-B14F-4D97-AF65-F5344CB8AC3E}">
        <p14:creationId xmlns:p14="http://schemas.microsoft.com/office/powerpoint/2010/main" val="34472309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FF5D-6214-6A54-D446-70781D2DAB4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31E3300-368E-2F12-D706-7C4A890F6903}"/>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1D0C0ED9-BA18-FC08-BF07-00B9B1507798}"/>
              </a:ext>
            </a:extLst>
          </p:cNvPr>
          <p:cNvSpPr>
            <a:spLocks noGrp="1"/>
          </p:cNvSpPr>
          <p:nvPr>
            <p:ph idx="1"/>
          </p:nvPr>
        </p:nvSpPr>
        <p:spPr>
          <a:xfrm>
            <a:off x="518161" y="2666809"/>
            <a:ext cx="5016366" cy="3767328"/>
          </a:xfrm>
        </p:spPr>
        <p:txBody>
          <a:bodyPr/>
          <a:lstStyle/>
          <a:p>
            <a:pPr marL="0" indent="0">
              <a:buNone/>
            </a:pPr>
            <a:r>
              <a:rPr lang="es-ES" dirty="0"/>
              <a:t>1. El cliente inunda la red con un mensaje </a:t>
            </a:r>
            <a:r>
              <a:rPr lang="es-ES" b="1" dirty="0"/>
              <a:t>DHCPDISCOVER (broadcast) </a:t>
            </a:r>
            <a:r>
              <a:rPr lang="es-ES" dirty="0"/>
              <a:t>con el que pretende obtener una asignación de datos de configuración válidos. En el </a:t>
            </a:r>
            <a:r>
              <a:rPr lang="es-ES" b="1" dirty="0"/>
              <a:t>mensaje</a:t>
            </a:r>
            <a:r>
              <a:rPr lang="es-ES" dirty="0"/>
              <a:t> se pueden sugerir determinados </a:t>
            </a:r>
            <a:r>
              <a:rPr lang="es-ES" b="1" dirty="0"/>
              <a:t>parámetros</a:t>
            </a:r>
            <a:r>
              <a:rPr lang="es-ES" dirty="0"/>
              <a:t> (tiempo de la concesión, dirección sugerida...).</a:t>
            </a:r>
          </a:p>
          <a:p>
            <a:pPr marL="0" indent="0">
              <a:buNone/>
            </a:pPr>
            <a:endParaRPr lang="es-ES" dirty="0"/>
          </a:p>
        </p:txBody>
      </p:sp>
      <p:sp>
        <p:nvSpPr>
          <p:cNvPr id="4" name="CuadroTexto 3">
            <a:extLst>
              <a:ext uri="{FF2B5EF4-FFF2-40B4-BE49-F238E27FC236}">
                <a16:creationId xmlns:a16="http://schemas.microsoft.com/office/drawing/2014/main" id="{258D904F-DF68-1DE7-B7D7-E9CB814F22D7}"/>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AFEF2648-1A38-7346-7C93-FB2FFC4B9CA2}"/>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02E999C9-F5E0-168B-E375-FE58FB272687}"/>
              </a:ext>
            </a:extLst>
          </p:cNvPr>
          <p:cNvSpPr txBox="1"/>
          <p:nvPr/>
        </p:nvSpPr>
        <p:spPr>
          <a:xfrm>
            <a:off x="868039" y="2241393"/>
            <a:ext cx="1649811" cy="400110"/>
          </a:xfrm>
          <a:prstGeom prst="rect">
            <a:avLst/>
          </a:prstGeom>
          <a:noFill/>
        </p:spPr>
        <p:txBody>
          <a:bodyPr wrap="none" rtlCol="0">
            <a:spAutoFit/>
          </a:bodyPr>
          <a:lstStyle/>
          <a:p>
            <a:r>
              <a:rPr lang="es-ES" dirty="0"/>
              <a:t>a) </a:t>
            </a:r>
            <a:r>
              <a:rPr lang="es-ES" sz="2000" dirty="0"/>
              <a:t>Asignación</a:t>
            </a:r>
            <a:endParaRPr lang="es-ES" dirty="0"/>
          </a:p>
        </p:txBody>
      </p:sp>
    </p:spTree>
    <p:extLst>
      <p:ext uri="{BB962C8B-B14F-4D97-AF65-F5344CB8AC3E}">
        <p14:creationId xmlns:p14="http://schemas.microsoft.com/office/powerpoint/2010/main" val="1401093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1A986-57F4-115B-499B-6C988EB3F42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A560F33-0532-C775-0F46-4CFA683ED71C}"/>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A6F22357-A5A0-A174-CBE9-A53B2E2B6E63}"/>
              </a:ext>
            </a:extLst>
          </p:cNvPr>
          <p:cNvSpPr>
            <a:spLocks noGrp="1"/>
          </p:cNvSpPr>
          <p:nvPr>
            <p:ph idx="1"/>
          </p:nvPr>
        </p:nvSpPr>
        <p:spPr>
          <a:xfrm>
            <a:off x="518161" y="2666809"/>
            <a:ext cx="5016366" cy="3767328"/>
          </a:xfrm>
        </p:spPr>
        <p:txBody>
          <a:bodyPr>
            <a:normAutofit fontScale="92500" lnSpcReduction="20000"/>
          </a:bodyPr>
          <a:lstStyle/>
          <a:p>
            <a:r>
              <a:rPr lang="es-ES" dirty="0"/>
              <a:t>2. El servidor recibe el mensaje </a:t>
            </a:r>
            <a:r>
              <a:rPr lang="es-ES" b="1" dirty="0"/>
              <a:t>DHCPDISCOVER</a:t>
            </a:r>
            <a:r>
              <a:rPr lang="es-ES" dirty="0"/>
              <a:t> y prepara la respuesta </a:t>
            </a:r>
            <a:r>
              <a:rPr lang="es-ES" b="1" dirty="0"/>
              <a:t>DHCPOFFER (</a:t>
            </a:r>
            <a:r>
              <a:rPr lang="es-ES" b="1" dirty="0" err="1"/>
              <a:t>unicast</a:t>
            </a:r>
            <a:r>
              <a:rPr lang="es-ES" b="1" dirty="0"/>
              <a:t>) </a:t>
            </a:r>
            <a:r>
              <a:rPr lang="es-ES" dirty="0"/>
              <a:t>que incluye una dirección de red disponible (campo "</a:t>
            </a:r>
            <a:r>
              <a:rPr lang="es-ES" dirty="0" err="1"/>
              <a:t>yiaddr</a:t>
            </a:r>
            <a:r>
              <a:rPr lang="es-ES" dirty="0"/>
              <a:t>"), así como otros parámetros de configuración </a:t>
            </a:r>
            <a:r>
              <a:rPr lang="es-ES" b="1" dirty="0"/>
              <a:t>DHCP</a:t>
            </a:r>
            <a:r>
              <a:rPr lang="es-ES" dirty="0"/>
              <a:t>.</a:t>
            </a:r>
          </a:p>
          <a:p>
            <a:pPr marL="0" indent="0">
              <a:buNone/>
            </a:pPr>
            <a:r>
              <a:rPr lang="es-ES" dirty="0"/>
              <a:t>Los servidores deben comprobar que la </a:t>
            </a:r>
            <a:r>
              <a:rPr lang="es-ES" b="1" dirty="0"/>
              <a:t>dirección de red ofrecida no esté ya en uso</a:t>
            </a:r>
            <a:r>
              <a:rPr lang="es-ES" dirty="0"/>
              <a:t>, pues podría haberla establecido manualmente otro cliente de la red. Para ello pueden sondear la dirección ofrecida con un </a:t>
            </a:r>
            <a:r>
              <a:rPr lang="es-ES" b="1" dirty="0"/>
              <a:t>ICMP Echo </a:t>
            </a:r>
            <a:r>
              <a:rPr lang="es-ES" b="1" dirty="0" err="1"/>
              <a:t>Request</a:t>
            </a:r>
            <a:r>
              <a:rPr lang="es-ES" dirty="0"/>
              <a:t>.</a:t>
            </a:r>
          </a:p>
          <a:p>
            <a:pPr marL="0" indent="0">
              <a:buNone/>
            </a:pPr>
            <a:r>
              <a:rPr lang="es-ES" dirty="0"/>
              <a:t>Aunque </a:t>
            </a:r>
            <a:r>
              <a:rPr lang="es-ES" b="1" dirty="0"/>
              <a:t>no es obligatorio</a:t>
            </a:r>
            <a:r>
              <a:rPr lang="es-ES" dirty="0"/>
              <a:t>, el servidor puede </a:t>
            </a:r>
            <a:r>
              <a:rPr lang="es-ES" b="1" dirty="0"/>
              <a:t>reservar la dirección de red ofrecida temporalmente</a:t>
            </a:r>
            <a:r>
              <a:rPr lang="es-ES" dirty="0"/>
              <a:t> para evitar la asignación de la misma dirección de red a otro cliente.</a:t>
            </a:r>
          </a:p>
        </p:txBody>
      </p:sp>
      <p:sp>
        <p:nvSpPr>
          <p:cNvPr id="4" name="CuadroTexto 3">
            <a:extLst>
              <a:ext uri="{FF2B5EF4-FFF2-40B4-BE49-F238E27FC236}">
                <a16:creationId xmlns:a16="http://schemas.microsoft.com/office/drawing/2014/main" id="{71ADA3EF-2630-8ED4-BA4F-7F222DF533D9}"/>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DD49C8CE-EDC7-7DAE-285C-EED45809FA41}"/>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E20BDF11-5043-DF5F-6AFF-DA04DFDA2E20}"/>
              </a:ext>
            </a:extLst>
          </p:cNvPr>
          <p:cNvSpPr txBox="1"/>
          <p:nvPr/>
        </p:nvSpPr>
        <p:spPr>
          <a:xfrm>
            <a:off x="868039" y="2241393"/>
            <a:ext cx="1649811" cy="400110"/>
          </a:xfrm>
          <a:prstGeom prst="rect">
            <a:avLst/>
          </a:prstGeom>
          <a:noFill/>
        </p:spPr>
        <p:txBody>
          <a:bodyPr wrap="none" rtlCol="0">
            <a:spAutoFit/>
          </a:bodyPr>
          <a:lstStyle/>
          <a:p>
            <a:r>
              <a:rPr lang="es-ES" dirty="0"/>
              <a:t>a) </a:t>
            </a:r>
            <a:r>
              <a:rPr lang="es-ES" sz="2000" dirty="0"/>
              <a:t>Asignación</a:t>
            </a:r>
            <a:endParaRPr lang="es-ES" dirty="0"/>
          </a:p>
        </p:txBody>
      </p:sp>
    </p:spTree>
    <p:extLst>
      <p:ext uri="{BB962C8B-B14F-4D97-AF65-F5344CB8AC3E}">
        <p14:creationId xmlns:p14="http://schemas.microsoft.com/office/powerpoint/2010/main" val="2395986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BCBCF5-7374-E5A1-DF90-BBF2DC221E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93DF3F-2675-3AE4-6F23-5D0F8DC36339}"/>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4330D0A4-ED10-2C09-21BF-93BEFE442553}"/>
              </a:ext>
            </a:extLst>
          </p:cNvPr>
          <p:cNvSpPr>
            <a:spLocks noGrp="1"/>
          </p:cNvSpPr>
          <p:nvPr>
            <p:ph idx="1"/>
          </p:nvPr>
        </p:nvSpPr>
        <p:spPr>
          <a:xfrm>
            <a:off x="518161" y="2666809"/>
            <a:ext cx="5016366" cy="3767328"/>
          </a:xfrm>
        </p:spPr>
        <p:txBody>
          <a:bodyPr>
            <a:normAutofit fontScale="92500" lnSpcReduction="20000"/>
          </a:bodyPr>
          <a:lstStyle/>
          <a:p>
            <a:r>
              <a:rPr lang="es-ES" dirty="0"/>
              <a:t>3. El cliente selecciona una </a:t>
            </a:r>
            <a:r>
              <a:rPr lang="es-ES" b="1" dirty="0"/>
              <a:t>oferta entre todas las recibidas </a:t>
            </a:r>
            <a:r>
              <a:rPr lang="es-ES" dirty="0"/>
              <a:t>(generalmente, la primera que llegó o la que mejor se ajusta a las posibles sugerencias que incluyó en el </a:t>
            </a:r>
            <a:r>
              <a:rPr lang="es-ES" b="1" dirty="0"/>
              <a:t>DHCPDISCOVER</a:t>
            </a:r>
            <a:r>
              <a:rPr lang="es-ES" dirty="0"/>
              <a:t>).</a:t>
            </a:r>
          </a:p>
          <a:p>
            <a:pPr marL="0" indent="0">
              <a:buNone/>
            </a:pPr>
            <a:r>
              <a:rPr lang="es-ES" dirty="0"/>
              <a:t>Una vez elegida la oferta, prepara y difunde un mensaje </a:t>
            </a:r>
            <a:r>
              <a:rPr lang="es-ES" b="1" dirty="0"/>
              <a:t>DHCPREQUEST (broadcast) </a:t>
            </a:r>
            <a:r>
              <a:rPr lang="es-ES" dirty="0"/>
              <a:t>con el que identifica al servidor del que se ha seleccionado la oferta y al mismo tiempo descarta al resto (mediante la opción “server </a:t>
            </a:r>
            <a:r>
              <a:rPr lang="es-ES" dirty="0" err="1"/>
              <a:t>identifier</a:t>
            </a:r>
            <a:r>
              <a:rPr lang="es-ES" dirty="0"/>
              <a:t>"). Puede incluir otras opciones que especifican los valores de configuración deseados.</a:t>
            </a:r>
          </a:p>
          <a:p>
            <a:pPr marL="0" indent="0">
              <a:buNone/>
            </a:pPr>
            <a:r>
              <a:rPr lang="es-ES" dirty="0"/>
              <a:t>Si el cliente no recibe ofertas en el tiempo máximo de espera establecido, se reiniciará el proceso de asignación mediante un </a:t>
            </a:r>
            <a:r>
              <a:rPr lang="es-ES" b="1" dirty="0"/>
              <a:t>DHCPDISCOVER</a:t>
            </a:r>
            <a:r>
              <a:rPr lang="es-ES" dirty="0"/>
              <a:t> (paso 1).</a:t>
            </a:r>
          </a:p>
          <a:p>
            <a:pPr marL="0" indent="0">
              <a:buNone/>
            </a:pPr>
            <a:endParaRPr lang="es-ES" dirty="0"/>
          </a:p>
        </p:txBody>
      </p:sp>
      <p:sp>
        <p:nvSpPr>
          <p:cNvPr id="4" name="CuadroTexto 3">
            <a:extLst>
              <a:ext uri="{FF2B5EF4-FFF2-40B4-BE49-F238E27FC236}">
                <a16:creationId xmlns:a16="http://schemas.microsoft.com/office/drawing/2014/main" id="{9AFF536C-0CE4-BDC3-C99C-854E375BC8E3}"/>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615AB4E4-E2A0-1CB0-54C9-0C8ECB4F42AB}"/>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5EDE7248-E848-D3A9-B80D-AFB01AD77EF8}"/>
              </a:ext>
            </a:extLst>
          </p:cNvPr>
          <p:cNvSpPr txBox="1"/>
          <p:nvPr/>
        </p:nvSpPr>
        <p:spPr>
          <a:xfrm>
            <a:off x="868039" y="2241393"/>
            <a:ext cx="1649811" cy="400110"/>
          </a:xfrm>
          <a:prstGeom prst="rect">
            <a:avLst/>
          </a:prstGeom>
          <a:noFill/>
        </p:spPr>
        <p:txBody>
          <a:bodyPr wrap="none" rtlCol="0">
            <a:spAutoFit/>
          </a:bodyPr>
          <a:lstStyle/>
          <a:p>
            <a:r>
              <a:rPr lang="es-ES" dirty="0"/>
              <a:t>a) </a:t>
            </a:r>
            <a:r>
              <a:rPr lang="es-ES" sz="2000" dirty="0"/>
              <a:t>Asignación</a:t>
            </a:r>
            <a:endParaRPr lang="es-ES" dirty="0"/>
          </a:p>
        </p:txBody>
      </p:sp>
    </p:spTree>
    <p:extLst>
      <p:ext uri="{BB962C8B-B14F-4D97-AF65-F5344CB8AC3E}">
        <p14:creationId xmlns:p14="http://schemas.microsoft.com/office/powerpoint/2010/main" val="323602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6FB17-B77D-D37F-0394-A979F3304C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3C6995-1F55-4FA0-FE26-E85B462510E0}"/>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E895D574-ADCD-EF08-2079-397299100EA6}"/>
              </a:ext>
            </a:extLst>
          </p:cNvPr>
          <p:cNvSpPr>
            <a:spLocks noGrp="1"/>
          </p:cNvSpPr>
          <p:nvPr>
            <p:ph idx="1"/>
          </p:nvPr>
        </p:nvSpPr>
        <p:spPr>
          <a:xfrm>
            <a:off x="518161" y="2666809"/>
            <a:ext cx="5016366" cy="3767328"/>
          </a:xfrm>
        </p:spPr>
        <p:txBody>
          <a:bodyPr>
            <a:normAutofit fontScale="85000" lnSpcReduction="20000"/>
          </a:bodyPr>
          <a:lstStyle/>
          <a:p>
            <a:pPr marL="0" indent="0">
              <a:buNone/>
            </a:pPr>
            <a:r>
              <a:rPr lang="es-ES" dirty="0"/>
              <a:t>4. El servidor recibe el DHCPREQUEST difundido desde el cliente.</a:t>
            </a:r>
          </a:p>
          <a:p>
            <a:r>
              <a:rPr lang="es-ES" dirty="0"/>
              <a:t>Si se le notifica a través del mismo que su oferta no ha sido seleccionada, marcará de nuevo la dirección que ofreció como disponible.</a:t>
            </a:r>
          </a:p>
          <a:p>
            <a:r>
              <a:rPr lang="es-ES" dirty="0"/>
              <a:t>En caso contrario:</a:t>
            </a:r>
          </a:p>
          <a:p>
            <a:pPr marL="0" indent="0">
              <a:buNone/>
            </a:pPr>
            <a:r>
              <a:rPr lang="es-ES" dirty="0"/>
              <a:t>Intentará hacer persistente la oferta que hizo al cliente y responderá con un mensaje </a:t>
            </a:r>
            <a:r>
              <a:rPr lang="es-ES" b="1" dirty="0"/>
              <a:t>DHCPACK</a:t>
            </a:r>
            <a:r>
              <a:rPr lang="es-ES" dirty="0"/>
              <a:t> que contiene los parámetros de configuración de la solicitud (ninguno debe ser incompatible con los del mensaje </a:t>
            </a:r>
            <a:r>
              <a:rPr lang="es-ES" b="1" dirty="0"/>
              <a:t>DHCPOFFER</a:t>
            </a:r>
            <a:r>
              <a:rPr lang="es-ES" dirty="0"/>
              <a:t> anterior).</a:t>
            </a:r>
          </a:p>
          <a:p>
            <a:pPr marL="0" indent="0">
              <a:buNone/>
            </a:pPr>
            <a:r>
              <a:rPr lang="es-ES" dirty="0"/>
              <a:t>Si el servidor seleccionado no es capaz de satisfacer el mensaje </a:t>
            </a:r>
            <a:r>
              <a:rPr lang="es-ES" b="1" dirty="0"/>
              <a:t>DHCPREQUEST</a:t>
            </a:r>
            <a:r>
              <a:rPr lang="es-ES" dirty="0"/>
              <a:t> (la dirección de red solicitada puede haberse asignado a otro cliente justo antes), el servidor debe responder con un mensaje </a:t>
            </a:r>
            <a:r>
              <a:rPr lang="es-ES" b="1" dirty="0"/>
              <a:t>DHCPNACK</a:t>
            </a:r>
            <a:r>
              <a:rPr lang="es-ES" dirty="0"/>
              <a:t>.</a:t>
            </a:r>
          </a:p>
          <a:p>
            <a:pPr marL="0" indent="0">
              <a:buNone/>
            </a:pPr>
            <a:endParaRPr lang="es-ES" dirty="0"/>
          </a:p>
        </p:txBody>
      </p:sp>
      <p:sp>
        <p:nvSpPr>
          <p:cNvPr id="4" name="CuadroTexto 3">
            <a:extLst>
              <a:ext uri="{FF2B5EF4-FFF2-40B4-BE49-F238E27FC236}">
                <a16:creationId xmlns:a16="http://schemas.microsoft.com/office/drawing/2014/main" id="{A8FEAEF6-AF56-EF92-1A41-6A2D16D3F460}"/>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6A8424EB-EBE6-1EE9-3B54-6B9FFC58C8CA}"/>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DCDA15FF-0A32-25E6-6019-03486F481170}"/>
              </a:ext>
            </a:extLst>
          </p:cNvPr>
          <p:cNvSpPr txBox="1"/>
          <p:nvPr/>
        </p:nvSpPr>
        <p:spPr>
          <a:xfrm>
            <a:off x="868039" y="2241393"/>
            <a:ext cx="1649811" cy="400110"/>
          </a:xfrm>
          <a:prstGeom prst="rect">
            <a:avLst/>
          </a:prstGeom>
          <a:noFill/>
        </p:spPr>
        <p:txBody>
          <a:bodyPr wrap="none" rtlCol="0">
            <a:spAutoFit/>
          </a:bodyPr>
          <a:lstStyle/>
          <a:p>
            <a:r>
              <a:rPr lang="es-ES" dirty="0"/>
              <a:t>a) </a:t>
            </a:r>
            <a:r>
              <a:rPr lang="es-ES" sz="2000" dirty="0"/>
              <a:t>Asignación</a:t>
            </a:r>
            <a:endParaRPr lang="es-ES" dirty="0"/>
          </a:p>
        </p:txBody>
      </p:sp>
    </p:spTree>
    <p:extLst>
      <p:ext uri="{BB962C8B-B14F-4D97-AF65-F5344CB8AC3E}">
        <p14:creationId xmlns:p14="http://schemas.microsoft.com/office/powerpoint/2010/main" val="302116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6AB77-28D5-BC9D-49E8-EA93DC5DADB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3B99E1E-A4AC-9C9B-B492-256DCC3FDB3A}"/>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962AC8FD-1270-A301-D438-D4D0C832643C}"/>
              </a:ext>
            </a:extLst>
          </p:cNvPr>
          <p:cNvSpPr>
            <a:spLocks noGrp="1"/>
          </p:cNvSpPr>
          <p:nvPr>
            <p:ph idx="1"/>
          </p:nvPr>
        </p:nvSpPr>
        <p:spPr>
          <a:xfrm>
            <a:off x="518161" y="2666809"/>
            <a:ext cx="5016366" cy="3767328"/>
          </a:xfrm>
        </p:spPr>
        <p:txBody>
          <a:bodyPr>
            <a:normAutofit fontScale="92500"/>
          </a:bodyPr>
          <a:lstStyle/>
          <a:p>
            <a:pPr marL="0" indent="0">
              <a:buNone/>
            </a:pPr>
            <a:r>
              <a:rPr lang="es-ES" sz="1200" dirty="0"/>
              <a:t>5. Si el cliente recibe un mensaje </a:t>
            </a:r>
            <a:r>
              <a:rPr lang="es-ES" sz="1200" b="1" dirty="0"/>
              <a:t>DHCPACK</a:t>
            </a:r>
            <a:r>
              <a:rPr lang="es-ES" sz="1200" dirty="0"/>
              <a:t> con los parámetros de configuración, realizará una validación final de los mismos (mediante el protocolo ARP comprobará que la dirección de red asignada no esté siendo utilizada ya).</a:t>
            </a:r>
          </a:p>
          <a:p>
            <a:r>
              <a:rPr lang="es-ES" sz="1200" dirty="0"/>
              <a:t>Si todo ha ido bien y no se ha detectado que la dirección se esté utilizando previamente, el cliente quedará configurado conforme a los datos recibidos durante el tiempo máximo establecido en la concesión.</a:t>
            </a:r>
          </a:p>
          <a:p>
            <a:r>
              <a:rPr lang="es-ES" sz="1200" dirty="0"/>
              <a:t>Si, por el contrario, el cliente detecta que la dirección ya está en uso, enviará un mensaje </a:t>
            </a:r>
            <a:r>
              <a:rPr lang="es-ES" sz="1200" b="1" dirty="0"/>
              <a:t>DHCPDECLINE</a:t>
            </a:r>
            <a:r>
              <a:rPr lang="es-ES" sz="1200" dirty="0"/>
              <a:t> al servidor y reiniciará el proceso de asignación mediante un </a:t>
            </a:r>
            <a:r>
              <a:rPr lang="es-ES" sz="1200" b="1" dirty="0"/>
              <a:t>DHCPDISCOVER (paso 1).</a:t>
            </a:r>
          </a:p>
          <a:p>
            <a:pPr marL="0" indent="0">
              <a:buNone/>
            </a:pPr>
            <a:r>
              <a:rPr lang="es-ES" sz="1200" dirty="0"/>
              <a:t>Si el cliente recibe un mensaje </a:t>
            </a:r>
            <a:r>
              <a:rPr lang="es-ES" sz="1200" b="1" dirty="0"/>
              <a:t>DHCPNACK</a:t>
            </a:r>
            <a:r>
              <a:rPr lang="es-ES" sz="1200" dirty="0"/>
              <a:t>, reiniciará el proceso de asignación mediante un DHCPDISCOVER (paso 1).</a:t>
            </a:r>
          </a:p>
          <a:p>
            <a:pPr marL="0" indent="0">
              <a:buNone/>
            </a:pPr>
            <a:r>
              <a:rPr lang="es-ES" sz="1200" dirty="0"/>
              <a:t>Si se consumen los tiempos máximos de espera del cliente y no ha recibido mensaje </a:t>
            </a:r>
            <a:r>
              <a:rPr lang="es-ES" sz="1200" b="1" dirty="0"/>
              <a:t>DHCPACK</a:t>
            </a:r>
            <a:r>
              <a:rPr lang="es-ES" sz="1200" dirty="0"/>
              <a:t> o </a:t>
            </a:r>
            <a:r>
              <a:rPr lang="es-ES" sz="1200" b="1" dirty="0"/>
              <a:t>DHCPNACK</a:t>
            </a:r>
            <a:r>
              <a:rPr lang="es-ES" sz="1200" dirty="0"/>
              <a:t>, se retransmitirá el mensaje </a:t>
            </a:r>
            <a:r>
              <a:rPr lang="es-ES" sz="1200" b="1" dirty="0"/>
              <a:t>DHCPREQUEST</a:t>
            </a:r>
            <a:r>
              <a:rPr lang="es-ES" sz="1200" dirty="0"/>
              <a:t> y, si no se obtiene respuesta después del tiempo máximo de espera establecido, reiniciará el proceso de asignación mediante un </a:t>
            </a:r>
            <a:r>
              <a:rPr lang="es-ES" sz="1200" b="1" dirty="0"/>
              <a:t>DHCPDISCOVER (paso 1).</a:t>
            </a:r>
          </a:p>
        </p:txBody>
      </p:sp>
      <p:sp>
        <p:nvSpPr>
          <p:cNvPr id="4" name="CuadroTexto 3">
            <a:extLst>
              <a:ext uri="{FF2B5EF4-FFF2-40B4-BE49-F238E27FC236}">
                <a16:creationId xmlns:a16="http://schemas.microsoft.com/office/drawing/2014/main" id="{E8E1D6D3-35ED-724E-82A4-BE3CF44528B6}"/>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02D098BF-6542-09AD-5A73-0D834B1CE86F}"/>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F546565B-7036-AF9D-FC5A-124041E2E849}"/>
              </a:ext>
            </a:extLst>
          </p:cNvPr>
          <p:cNvSpPr txBox="1"/>
          <p:nvPr/>
        </p:nvSpPr>
        <p:spPr>
          <a:xfrm>
            <a:off x="868039" y="2241393"/>
            <a:ext cx="1649811" cy="400110"/>
          </a:xfrm>
          <a:prstGeom prst="rect">
            <a:avLst/>
          </a:prstGeom>
          <a:noFill/>
        </p:spPr>
        <p:txBody>
          <a:bodyPr wrap="none" rtlCol="0">
            <a:spAutoFit/>
          </a:bodyPr>
          <a:lstStyle/>
          <a:p>
            <a:r>
              <a:rPr lang="es-ES" dirty="0"/>
              <a:t>a) </a:t>
            </a:r>
            <a:r>
              <a:rPr lang="es-ES" sz="2000" dirty="0"/>
              <a:t>Asignación</a:t>
            </a:r>
            <a:endParaRPr lang="es-ES" dirty="0"/>
          </a:p>
        </p:txBody>
      </p:sp>
    </p:spTree>
    <p:extLst>
      <p:ext uri="{BB962C8B-B14F-4D97-AF65-F5344CB8AC3E}">
        <p14:creationId xmlns:p14="http://schemas.microsoft.com/office/powerpoint/2010/main" val="12634071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7E6F9-50F0-9C1F-CD7B-EEC94C6AA57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815882-0436-69C3-2619-4E3D195BB48D}"/>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5450BB4A-B88F-1988-AEF8-577F0F01B378}"/>
              </a:ext>
            </a:extLst>
          </p:cNvPr>
          <p:cNvSpPr>
            <a:spLocks noGrp="1"/>
          </p:cNvSpPr>
          <p:nvPr>
            <p:ph idx="1"/>
          </p:nvPr>
        </p:nvSpPr>
        <p:spPr>
          <a:xfrm>
            <a:off x="518161" y="2666809"/>
            <a:ext cx="5016366" cy="3767328"/>
          </a:xfrm>
        </p:spPr>
        <p:txBody>
          <a:bodyPr>
            <a:normAutofit fontScale="92500" lnSpcReduction="20000"/>
          </a:bodyPr>
          <a:lstStyle/>
          <a:p>
            <a:pPr marL="0" indent="0">
              <a:buNone/>
            </a:pPr>
            <a:r>
              <a:rPr lang="es-ES" sz="1200" dirty="0"/>
              <a:t>6. Las concesiones tienen un tiempo máximo de caducidad conocido como </a:t>
            </a:r>
            <a:r>
              <a:rPr lang="es-ES" sz="1200" b="1" dirty="0" err="1"/>
              <a:t>lease</a:t>
            </a:r>
            <a:r>
              <a:rPr lang="es-ES" sz="1200" b="1" dirty="0"/>
              <a:t> time </a:t>
            </a:r>
            <a:r>
              <a:rPr lang="es-ES" sz="1200" dirty="0"/>
              <a:t>pero los clientes no esperan a agotarlo para iniciar el proceso de renovación, pues eso supondría comenzar de nuevo con el proceso de configuración mediante un DHCPDISCOVER. Además del tiempo de concesión, existen otros dos tiempos más:</a:t>
            </a:r>
          </a:p>
          <a:p>
            <a:r>
              <a:rPr lang="es-ES" sz="1200" dirty="0" err="1"/>
              <a:t>Renewal</a:t>
            </a:r>
            <a:r>
              <a:rPr lang="es-ES" sz="1200" dirty="0"/>
              <a:t> time o T1: Es el tiempo tras el cual el cliente debe intentar hacer la renovación con el servidor DHCP que le ofreció la concesión. Puede ser indicado explícitamente por el servidor o, en caso contrario, establecerse directamente por parte del cliente al 50% del tiempo total de la concesión. Una vez alcanzado este tiempo, el cliente procederá a enviar un mensaje DHCPREQUEST al servidor (</a:t>
            </a:r>
            <a:r>
              <a:rPr lang="es-ES" sz="1200" dirty="0" err="1"/>
              <a:t>unicast</a:t>
            </a:r>
            <a:r>
              <a:rPr lang="es-ES" sz="1200" dirty="0"/>
              <a:t>) que le brindó la configuración con la intención de renovarla.</a:t>
            </a:r>
          </a:p>
          <a:p>
            <a:r>
              <a:rPr lang="es-ES" sz="1200" dirty="0" err="1"/>
              <a:t>Rebinding</a:t>
            </a:r>
            <a:r>
              <a:rPr lang="es-ES" sz="1200" dirty="0"/>
              <a:t> time o T2: Es el tiempo transcurrido el cual el cliente debe enlazar con un servidor DHCP para recibir la renovación de la concesión que está próxima a ex- pirar (solo en caso de no haberse obtenido respuesta por parte del servidor cuando T1 expiró). Puede ser indicado explícitamente por el servidor o, en caso contrario, establecerse directamente por parte del cliente al 87,5% del tiempo total de la concesión. Una vez alcanzado este tiempo, el cliente procederá a difundir mensajes DHCPREQUEST (broadcast) solicitando concesión desde cualquier servidor DHCP (incluido el que le concedió los parámetros de configuración iniciales, que ahora sí podría estar escuchándole).</a:t>
            </a:r>
          </a:p>
          <a:p>
            <a:pPr marL="0" indent="0">
              <a:buNone/>
            </a:pPr>
            <a:endParaRPr lang="es-ES" sz="1200" b="1" dirty="0"/>
          </a:p>
        </p:txBody>
      </p:sp>
      <p:sp>
        <p:nvSpPr>
          <p:cNvPr id="4" name="CuadroTexto 3">
            <a:extLst>
              <a:ext uri="{FF2B5EF4-FFF2-40B4-BE49-F238E27FC236}">
                <a16:creationId xmlns:a16="http://schemas.microsoft.com/office/drawing/2014/main" id="{F955FC36-7115-6BDC-3AFD-0D4AAD5D6E3A}"/>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F391823E-1634-226C-B4B5-36B792640C97}"/>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1BE0CF99-29C7-E191-106E-68D7F13EA266}"/>
              </a:ext>
            </a:extLst>
          </p:cNvPr>
          <p:cNvSpPr txBox="1"/>
          <p:nvPr/>
        </p:nvSpPr>
        <p:spPr>
          <a:xfrm>
            <a:off x="868039" y="2241393"/>
            <a:ext cx="1608261" cy="369332"/>
          </a:xfrm>
          <a:prstGeom prst="rect">
            <a:avLst/>
          </a:prstGeom>
          <a:noFill/>
        </p:spPr>
        <p:txBody>
          <a:bodyPr wrap="none" rtlCol="0">
            <a:spAutoFit/>
          </a:bodyPr>
          <a:lstStyle/>
          <a:p>
            <a:r>
              <a:rPr lang="es-ES" dirty="0"/>
              <a:t>b) Renovación</a:t>
            </a:r>
          </a:p>
        </p:txBody>
      </p:sp>
    </p:spTree>
    <p:extLst>
      <p:ext uri="{BB962C8B-B14F-4D97-AF65-F5344CB8AC3E}">
        <p14:creationId xmlns:p14="http://schemas.microsoft.com/office/powerpoint/2010/main" val="4069953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5085D1-6160-2B0C-FA63-8A718BB5B6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C84E658-AA5D-D945-0CC6-2730045CB64A}"/>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644AEF70-5E51-90C6-41A3-DFC84A890A05}"/>
              </a:ext>
            </a:extLst>
          </p:cNvPr>
          <p:cNvSpPr>
            <a:spLocks noGrp="1"/>
          </p:cNvSpPr>
          <p:nvPr>
            <p:ph idx="1"/>
          </p:nvPr>
        </p:nvSpPr>
        <p:spPr>
          <a:xfrm>
            <a:off x="518161" y="2666809"/>
            <a:ext cx="5016366" cy="3767328"/>
          </a:xfrm>
        </p:spPr>
        <p:txBody>
          <a:bodyPr>
            <a:normAutofit/>
          </a:bodyPr>
          <a:lstStyle/>
          <a:p>
            <a:pPr marL="0" indent="0">
              <a:buNone/>
            </a:pPr>
            <a:r>
              <a:rPr lang="es-ES" sz="1200" dirty="0"/>
              <a:t>7. Si el servidor acepta la solicitud de renovación de la concesión, enviará un mensaje DHCPACK (</a:t>
            </a:r>
            <a:r>
              <a:rPr lang="es-ES" sz="1200" dirty="0" err="1"/>
              <a:t>unicast</a:t>
            </a:r>
            <a:r>
              <a:rPr lang="es-ES" sz="1200" dirty="0"/>
              <a:t>). En caso contrario (dirección inválida, dirección ya en uso o concesión realizada por otro servidor en otra red), enviará un mensaje DHCPNACK.</a:t>
            </a:r>
          </a:p>
          <a:p>
            <a:pPr marL="0" indent="0">
              <a:buNone/>
            </a:pPr>
            <a:endParaRPr lang="es-ES" sz="1200" b="1" dirty="0"/>
          </a:p>
        </p:txBody>
      </p:sp>
      <p:sp>
        <p:nvSpPr>
          <p:cNvPr id="4" name="CuadroTexto 3">
            <a:extLst>
              <a:ext uri="{FF2B5EF4-FFF2-40B4-BE49-F238E27FC236}">
                <a16:creationId xmlns:a16="http://schemas.microsoft.com/office/drawing/2014/main" id="{FBF43F63-2182-2BDC-A0B3-7E43397CD8DD}"/>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056FB451-8A2F-A0EA-6B69-5DEF068E32B5}"/>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9C9B5D6C-8FF7-3950-7C87-F8195378D770}"/>
              </a:ext>
            </a:extLst>
          </p:cNvPr>
          <p:cNvSpPr txBox="1"/>
          <p:nvPr/>
        </p:nvSpPr>
        <p:spPr>
          <a:xfrm>
            <a:off x="868039" y="2241393"/>
            <a:ext cx="1608261" cy="369332"/>
          </a:xfrm>
          <a:prstGeom prst="rect">
            <a:avLst/>
          </a:prstGeom>
          <a:noFill/>
        </p:spPr>
        <p:txBody>
          <a:bodyPr wrap="none" rtlCol="0">
            <a:spAutoFit/>
          </a:bodyPr>
          <a:lstStyle/>
          <a:p>
            <a:r>
              <a:rPr lang="es-ES" dirty="0"/>
              <a:t>b) Renovación</a:t>
            </a:r>
          </a:p>
        </p:txBody>
      </p:sp>
    </p:spTree>
    <p:extLst>
      <p:ext uri="{BB962C8B-B14F-4D97-AF65-F5344CB8AC3E}">
        <p14:creationId xmlns:p14="http://schemas.microsoft.com/office/powerpoint/2010/main" val="2971301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D8D9B1-0CA1-EDD6-DA0E-B91080F301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2E95A0-480B-4C18-4957-C9C89A133A4B}"/>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A1CADDBB-FA8A-63E1-F07E-4D33CA3D27CF}"/>
              </a:ext>
            </a:extLst>
          </p:cNvPr>
          <p:cNvSpPr>
            <a:spLocks noGrp="1"/>
          </p:cNvSpPr>
          <p:nvPr>
            <p:ph idx="1"/>
          </p:nvPr>
        </p:nvSpPr>
        <p:spPr>
          <a:xfrm>
            <a:off x="518161" y="2666809"/>
            <a:ext cx="5016366" cy="3767328"/>
          </a:xfrm>
        </p:spPr>
        <p:txBody>
          <a:bodyPr>
            <a:normAutofit/>
          </a:bodyPr>
          <a:lstStyle/>
          <a:p>
            <a:pPr marL="0" indent="0">
              <a:buNone/>
            </a:pPr>
            <a:r>
              <a:rPr lang="es-ES" sz="1200" dirty="0"/>
              <a:t>8. Si el cliente recibe un mensaje DHCPACK, continuará utilizando los datos de configuración y reestablecerá su periodo de validez. Si recibe un mensaje DHCPNACK o el tiempo de concesión expira sin obtener respuesta del servidor, reiniciará el proceso de obtención de parámetros mediante un DHCPDISCOVER (paso 1).</a:t>
            </a:r>
          </a:p>
          <a:p>
            <a:pPr marL="0" indent="0">
              <a:buNone/>
            </a:pPr>
            <a:endParaRPr lang="es-ES" sz="1200" b="1" dirty="0"/>
          </a:p>
        </p:txBody>
      </p:sp>
      <p:sp>
        <p:nvSpPr>
          <p:cNvPr id="4" name="CuadroTexto 3">
            <a:extLst>
              <a:ext uri="{FF2B5EF4-FFF2-40B4-BE49-F238E27FC236}">
                <a16:creationId xmlns:a16="http://schemas.microsoft.com/office/drawing/2014/main" id="{0931EF3A-C2B8-E8C5-27CD-D03F80FAB651}"/>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A72F64B6-270C-C629-B4DE-6A38F8DB4984}"/>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C3B8A80F-EE4F-DDD8-E539-2622B805F28E}"/>
              </a:ext>
            </a:extLst>
          </p:cNvPr>
          <p:cNvSpPr txBox="1"/>
          <p:nvPr/>
        </p:nvSpPr>
        <p:spPr>
          <a:xfrm>
            <a:off x="868039" y="2241393"/>
            <a:ext cx="1608261" cy="369332"/>
          </a:xfrm>
          <a:prstGeom prst="rect">
            <a:avLst/>
          </a:prstGeom>
          <a:noFill/>
        </p:spPr>
        <p:txBody>
          <a:bodyPr wrap="none" rtlCol="0">
            <a:spAutoFit/>
          </a:bodyPr>
          <a:lstStyle/>
          <a:p>
            <a:r>
              <a:rPr lang="es-ES" dirty="0"/>
              <a:t>b) Renovación</a:t>
            </a:r>
          </a:p>
        </p:txBody>
      </p:sp>
    </p:spTree>
    <p:extLst>
      <p:ext uri="{BB962C8B-B14F-4D97-AF65-F5344CB8AC3E}">
        <p14:creationId xmlns:p14="http://schemas.microsoft.com/office/powerpoint/2010/main" val="18897622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BDCC5-BF85-793D-08BA-1E52A344774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21085D4-BBA5-7912-D1EC-F5C7D08A7353}"/>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0296ADA2-3A97-01F9-D90B-CD92F80FE743}"/>
              </a:ext>
            </a:extLst>
          </p:cNvPr>
          <p:cNvSpPr>
            <a:spLocks noGrp="1"/>
          </p:cNvSpPr>
          <p:nvPr>
            <p:ph idx="1"/>
          </p:nvPr>
        </p:nvSpPr>
        <p:spPr>
          <a:xfrm>
            <a:off x="518161" y="2666809"/>
            <a:ext cx="5016366" cy="3767328"/>
          </a:xfrm>
        </p:spPr>
        <p:txBody>
          <a:bodyPr>
            <a:normAutofit/>
          </a:bodyPr>
          <a:lstStyle/>
          <a:p>
            <a:pPr marL="0" indent="0">
              <a:buNone/>
            </a:pPr>
            <a:r>
              <a:rPr lang="es-ES" sz="1200" dirty="0"/>
              <a:t>9. El cliente podrá renunciar a su contrato de arrendamiento iniciando el proceso de liberación mediante el envío de un mensaje DHCPRELEASE al servidor. Esta comunicación es unidireccional (no necesita respuesta) y puede motivarla un apagado del equipo, la inhabilitación de interfaz de red o cualquier otra circunstancia que así lo requiera. De no llevarse a cabo, la concesión continuará siendo válida en el servidor hasta que expire su periodo de validez.</a:t>
            </a:r>
          </a:p>
          <a:p>
            <a:pPr marL="0" indent="0">
              <a:buNone/>
            </a:pPr>
            <a:endParaRPr lang="es-ES" sz="1200" b="1" dirty="0"/>
          </a:p>
        </p:txBody>
      </p:sp>
      <p:sp>
        <p:nvSpPr>
          <p:cNvPr id="4" name="CuadroTexto 3">
            <a:extLst>
              <a:ext uri="{FF2B5EF4-FFF2-40B4-BE49-F238E27FC236}">
                <a16:creationId xmlns:a16="http://schemas.microsoft.com/office/drawing/2014/main" id="{557AA93C-991C-6A11-404B-CD6427105EE2}"/>
              </a:ext>
            </a:extLst>
          </p:cNvPr>
          <p:cNvSpPr txBox="1"/>
          <p:nvPr/>
        </p:nvSpPr>
        <p:spPr>
          <a:xfrm>
            <a:off x="521208" y="1796716"/>
            <a:ext cx="5927718" cy="461665"/>
          </a:xfrm>
          <a:prstGeom prst="rect">
            <a:avLst/>
          </a:prstGeom>
          <a:noFill/>
        </p:spPr>
        <p:txBody>
          <a:bodyPr wrap="square" rtlCol="0">
            <a:spAutoFit/>
          </a:bodyPr>
          <a:lstStyle/>
          <a:p>
            <a:r>
              <a:rPr lang="es-ES" sz="2400" dirty="0"/>
              <a:t>A) Asignación, renovación y liberación</a:t>
            </a:r>
          </a:p>
        </p:txBody>
      </p:sp>
      <p:pic>
        <p:nvPicPr>
          <p:cNvPr id="7" name="Imagen 6">
            <a:extLst>
              <a:ext uri="{FF2B5EF4-FFF2-40B4-BE49-F238E27FC236}">
                <a16:creationId xmlns:a16="http://schemas.microsoft.com/office/drawing/2014/main" id="{6EAD5FF0-7B58-2625-A0F9-8F4438A15FB9}"/>
              </a:ext>
            </a:extLst>
          </p:cNvPr>
          <p:cNvPicPr>
            <a:picLocks noChangeAspect="1"/>
          </p:cNvPicPr>
          <p:nvPr/>
        </p:nvPicPr>
        <p:blipFill>
          <a:blip r:embed="rId2"/>
          <a:stretch>
            <a:fillRect/>
          </a:stretch>
        </p:blipFill>
        <p:spPr>
          <a:xfrm>
            <a:off x="5662863" y="978408"/>
            <a:ext cx="6372225" cy="5629275"/>
          </a:xfrm>
          <a:prstGeom prst="rect">
            <a:avLst/>
          </a:prstGeom>
        </p:spPr>
      </p:pic>
      <p:sp>
        <p:nvSpPr>
          <p:cNvPr id="5" name="CuadroTexto 4">
            <a:extLst>
              <a:ext uri="{FF2B5EF4-FFF2-40B4-BE49-F238E27FC236}">
                <a16:creationId xmlns:a16="http://schemas.microsoft.com/office/drawing/2014/main" id="{40514E09-477E-3E5E-408E-905FBB0CB3F1}"/>
              </a:ext>
            </a:extLst>
          </p:cNvPr>
          <p:cNvSpPr txBox="1"/>
          <p:nvPr/>
        </p:nvSpPr>
        <p:spPr>
          <a:xfrm>
            <a:off x="868039" y="2241393"/>
            <a:ext cx="1474378" cy="369332"/>
          </a:xfrm>
          <a:prstGeom prst="rect">
            <a:avLst/>
          </a:prstGeom>
          <a:noFill/>
        </p:spPr>
        <p:txBody>
          <a:bodyPr wrap="none" rtlCol="0">
            <a:spAutoFit/>
          </a:bodyPr>
          <a:lstStyle/>
          <a:p>
            <a:r>
              <a:rPr lang="es-ES" dirty="0"/>
              <a:t>c) Liberación</a:t>
            </a:r>
          </a:p>
        </p:txBody>
      </p:sp>
    </p:spTree>
    <p:extLst>
      <p:ext uri="{BB962C8B-B14F-4D97-AF65-F5344CB8AC3E}">
        <p14:creationId xmlns:p14="http://schemas.microsoft.com/office/powerpoint/2010/main" val="108471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33E27D4-A277-B92A-E879-9961565E044E}"/>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Mapa conceptual</a:t>
            </a:r>
          </a:p>
        </p:txBody>
      </p:sp>
      <p:pic>
        <p:nvPicPr>
          <p:cNvPr id="5" name="Marcador de contenido 4" descr="Diagrama&#10;&#10;El contenido generado por IA puede ser incorrecto.">
            <a:extLst>
              <a:ext uri="{FF2B5EF4-FFF2-40B4-BE49-F238E27FC236}">
                <a16:creationId xmlns:a16="http://schemas.microsoft.com/office/drawing/2014/main" id="{0058D6E8-B8C7-9B25-AA4F-38A2C0FC5842}"/>
              </a:ext>
            </a:extLst>
          </p:cNvPr>
          <p:cNvPicPr>
            <a:picLocks noGrp="1" noChangeAspect="1"/>
          </p:cNvPicPr>
          <p:nvPr>
            <p:ph idx="1"/>
          </p:nvPr>
        </p:nvPicPr>
        <p:blipFill>
          <a:blip r:embed="rId3"/>
          <a:stretch>
            <a:fillRect/>
          </a:stretch>
        </p:blipFill>
        <p:spPr>
          <a:xfrm>
            <a:off x="4362996" y="1696866"/>
            <a:ext cx="7311136" cy="3363123"/>
          </a:xfrm>
          <a:prstGeom prst="rect">
            <a:avLst/>
          </a:prstGeom>
        </p:spPr>
      </p:pic>
      <p:sp>
        <p:nvSpPr>
          <p:cNvPr id="16" name="Freeform: Shape 1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9799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F12C5-DDDF-4B6C-0A20-16D524DC831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EF21023-DAB4-3AAA-7459-0C3C0D5EA425}"/>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30F7C1A5-6417-B9A0-AE46-0230C6EF7895}"/>
              </a:ext>
            </a:extLst>
          </p:cNvPr>
          <p:cNvSpPr>
            <a:spLocks noGrp="1"/>
          </p:cNvSpPr>
          <p:nvPr>
            <p:ph idx="1"/>
          </p:nvPr>
        </p:nvSpPr>
        <p:spPr>
          <a:xfrm>
            <a:off x="518161" y="2666809"/>
            <a:ext cx="11067482" cy="3767328"/>
          </a:xfrm>
        </p:spPr>
        <p:txBody>
          <a:bodyPr>
            <a:normAutofit fontScale="92500"/>
          </a:bodyPr>
          <a:lstStyle/>
          <a:p>
            <a:pPr marL="0" indent="0">
              <a:buNone/>
            </a:pPr>
            <a:r>
              <a:rPr lang="es-ES" sz="1600" dirty="0"/>
              <a:t>En el escenario anterior se parte del supuesto de que el cliente se inicia sin disponer de una concesión previa. Sin embargo, es posible que el equipo cliente se apague y se encienda de nuevo mientras la concesión sigue siendo válida. En esta situación el cliente puede solicitar el restablecimiento del arrendamiento existente sin realizar todo el proceso completo de asignación. Este proceso se denomina reasignación y consta de los siguientes pasos:</a:t>
            </a:r>
          </a:p>
          <a:p>
            <a:pPr marL="0" indent="0">
              <a:buNone/>
            </a:pPr>
            <a:r>
              <a:rPr lang="es-ES" sz="1600" dirty="0"/>
              <a:t>1. El cliente prepara y difunde un mensaje DHCPREQUEST (broadcast) con información sobre la concesión actual, pero, a diferencia del mensaje preparado en el paso 3 del proceso de asignación, ahora no incluirá la opción que identifica al servidor.</a:t>
            </a:r>
          </a:p>
          <a:p>
            <a:pPr marL="0" indent="0">
              <a:buNone/>
            </a:pPr>
            <a:r>
              <a:rPr lang="es-ES" sz="1600" dirty="0"/>
              <a:t> 2. El servidor recibe el DHCPREQUEST difundido desde el cliente:</a:t>
            </a:r>
          </a:p>
          <a:p>
            <a:r>
              <a:rPr lang="es-ES" sz="1600" dirty="0"/>
              <a:t>Si tiene información sobre la concesión indicada:</a:t>
            </a:r>
          </a:p>
          <a:p>
            <a:pPr lvl="1">
              <a:buFont typeface="Bierstadt" panose="020B0004020202020204" pitchFamily="34" charset="0"/>
              <a:buChar char="–"/>
            </a:pPr>
            <a:r>
              <a:rPr lang="es-ES" sz="1300" dirty="0"/>
              <a:t>Si es válida, responderá con un mensaje DHCPACK.</a:t>
            </a:r>
          </a:p>
          <a:p>
            <a:pPr lvl="1">
              <a:buFont typeface="Bierstadt" panose="020B0004020202020204" pitchFamily="34" charset="0"/>
              <a:buChar char="–"/>
            </a:pPr>
            <a:r>
              <a:rPr lang="es-ES" sz="1300" dirty="0"/>
              <a:t>Si no es válida responderá con un mensaje DHCPNACK.</a:t>
            </a:r>
          </a:p>
          <a:p>
            <a:r>
              <a:rPr lang="es-ES" sz="1600" dirty="0"/>
              <a:t>Si no tiene información sobre la concesión, no responderá.</a:t>
            </a:r>
          </a:p>
          <a:p>
            <a:pPr marL="0" indent="0">
              <a:buNone/>
            </a:pPr>
            <a:r>
              <a:rPr lang="es-ES" sz="1600" dirty="0"/>
              <a:t>A partir de este punto, el proceso es similar al del proceso de asignación desde el punto 5.</a:t>
            </a:r>
          </a:p>
        </p:txBody>
      </p:sp>
      <p:sp>
        <p:nvSpPr>
          <p:cNvPr id="4" name="CuadroTexto 3">
            <a:extLst>
              <a:ext uri="{FF2B5EF4-FFF2-40B4-BE49-F238E27FC236}">
                <a16:creationId xmlns:a16="http://schemas.microsoft.com/office/drawing/2014/main" id="{F7A04B16-F351-C9A1-7F9E-9409495659BC}"/>
              </a:ext>
            </a:extLst>
          </p:cNvPr>
          <p:cNvSpPr txBox="1"/>
          <p:nvPr/>
        </p:nvSpPr>
        <p:spPr>
          <a:xfrm>
            <a:off x="521208" y="1796716"/>
            <a:ext cx="5927718" cy="461665"/>
          </a:xfrm>
          <a:prstGeom prst="rect">
            <a:avLst/>
          </a:prstGeom>
          <a:noFill/>
        </p:spPr>
        <p:txBody>
          <a:bodyPr wrap="square" rtlCol="0">
            <a:spAutoFit/>
          </a:bodyPr>
          <a:lstStyle/>
          <a:p>
            <a:r>
              <a:rPr lang="es-ES" sz="2400" dirty="0"/>
              <a:t>B) Reasignación de concesión</a:t>
            </a:r>
          </a:p>
        </p:txBody>
      </p:sp>
    </p:spTree>
    <p:extLst>
      <p:ext uri="{BB962C8B-B14F-4D97-AF65-F5344CB8AC3E}">
        <p14:creationId xmlns:p14="http://schemas.microsoft.com/office/powerpoint/2010/main" val="18804857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954AC6-A3F7-BF3C-9CA3-FA2FE5952C6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CE2675E-BB5F-9754-19A2-19958197813A}"/>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A52894D7-D849-594E-63C3-F66C563173FF}"/>
              </a:ext>
            </a:extLst>
          </p:cNvPr>
          <p:cNvSpPr>
            <a:spLocks noGrp="1"/>
          </p:cNvSpPr>
          <p:nvPr>
            <p:ph idx="1"/>
          </p:nvPr>
        </p:nvSpPr>
        <p:spPr>
          <a:xfrm>
            <a:off x="518161" y="2666809"/>
            <a:ext cx="11067482" cy="3767328"/>
          </a:xfrm>
        </p:spPr>
        <p:txBody>
          <a:bodyPr>
            <a:normAutofit/>
          </a:bodyPr>
          <a:lstStyle/>
          <a:p>
            <a:pPr marL="0" indent="0">
              <a:buNone/>
            </a:pPr>
            <a:r>
              <a:rPr lang="es-ES" sz="1600" dirty="0"/>
              <a:t>Se puede dar el caso de que un cliente intente renovar la concesión y emita sus mensajes de renovación </a:t>
            </a:r>
            <a:r>
              <a:rPr lang="es-ES" sz="1600" b="1" dirty="0"/>
              <a:t>DHCPREQUEST </a:t>
            </a:r>
            <a:r>
              <a:rPr lang="es-ES" sz="1600" dirty="0"/>
              <a:t>justo después de haber accedido a una red diferente de aquella en la que estaba cuando obtuvo la concesión. En este caso, el servidor DHCP de la nueva red escuchará los mensajes, pero para una dirección que no ha proporcionado él. Si este servidor se ha configurado como no autorizado, obviará esas solicitudes de renovación con la finalidad de que sea el servidor DHCP original de esas concesiones el que se encargue de renovarlas. Sin embargo, dicho servidor no será accesible al cliente, por lo que será imposible que la concesión se renueve y el cliente quedará mal configurado y sin conexión hasta que la concesión expire, lo cual podría suponer una considerable demora.</a:t>
            </a:r>
          </a:p>
          <a:p>
            <a:pPr marL="0" indent="0">
              <a:buNone/>
            </a:pPr>
            <a:r>
              <a:rPr lang="es-ES" sz="1600" dirty="0"/>
              <a:t>Para mitigar este problema, un servidor DHCP puede configurarse como autorizado. Así, tan pronto como detecte un cliente mal configurado que pretende renovar su concesión, le enviará un mensaje </a:t>
            </a:r>
            <a:r>
              <a:rPr lang="es-ES" sz="1600" b="1" dirty="0"/>
              <a:t>DHCPNACK</a:t>
            </a:r>
            <a:r>
              <a:rPr lang="es-ES" sz="1600" dirty="0"/>
              <a:t>, forzando de esta manera a liberar sus datos actuales de configuración y a comenzar de nuevo el proceso de solicitud de concesión con un mensaje </a:t>
            </a:r>
            <a:r>
              <a:rPr lang="es-ES" sz="1600" b="1" dirty="0"/>
              <a:t>DHCPDISCOVER</a:t>
            </a:r>
            <a:r>
              <a:rPr lang="es-ES" sz="1600" dirty="0"/>
              <a:t> que será atendido esta vez por el servidor correcto para dicha red.</a:t>
            </a:r>
          </a:p>
        </p:txBody>
      </p:sp>
      <p:sp>
        <p:nvSpPr>
          <p:cNvPr id="4" name="CuadroTexto 3">
            <a:extLst>
              <a:ext uri="{FF2B5EF4-FFF2-40B4-BE49-F238E27FC236}">
                <a16:creationId xmlns:a16="http://schemas.microsoft.com/office/drawing/2014/main" id="{E3ABBF3B-D297-71CE-1734-1E45550CA25B}"/>
              </a:ext>
            </a:extLst>
          </p:cNvPr>
          <p:cNvSpPr txBox="1"/>
          <p:nvPr/>
        </p:nvSpPr>
        <p:spPr>
          <a:xfrm>
            <a:off x="515112" y="1796716"/>
            <a:ext cx="5927718" cy="461665"/>
          </a:xfrm>
          <a:prstGeom prst="rect">
            <a:avLst/>
          </a:prstGeom>
          <a:noFill/>
        </p:spPr>
        <p:txBody>
          <a:bodyPr wrap="square" rtlCol="0">
            <a:spAutoFit/>
          </a:bodyPr>
          <a:lstStyle/>
          <a:p>
            <a:r>
              <a:rPr lang="es-ES" sz="2400" dirty="0"/>
              <a:t>C) Servidores autorizados</a:t>
            </a:r>
          </a:p>
        </p:txBody>
      </p:sp>
    </p:spTree>
    <p:extLst>
      <p:ext uri="{BB962C8B-B14F-4D97-AF65-F5344CB8AC3E}">
        <p14:creationId xmlns:p14="http://schemas.microsoft.com/office/powerpoint/2010/main" val="1097995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6" name="Rectangle 2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C5619A7-E4FD-B019-983C-D5486C0A5CF0}"/>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2.2.2. Mensajes</a:t>
            </a:r>
          </a:p>
        </p:txBody>
      </p:sp>
      <p:sp>
        <p:nvSpPr>
          <p:cNvPr id="6" name="CuadroTexto 5">
            <a:extLst>
              <a:ext uri="{FF2B5EF4-FFF2-40B4-BE49-F238E27FC236}">
                <a16:creationId xmlns:a16="http://schemas.microsoft.com/office/drawing/2014/main" id="{1ACF40C4-C8DE-9F77-0F82-F8751518B251}"/>
              </a:ext>
            </a:extLst>
          </p:cNvPr>
          <p:cNvSpPr txBox="1"/>
          <p:nvPr/>
        </p:nvSpPr>
        <p:spPr>
          <a:xfrm>
            <a:off x="517868" y="4078794"/>
            <a:ext cx="3465681" cy="1900842"/>
          </a:xfrm>
          <a:prstGeom prst="rect">
            <a:avLst/>
          </a:prstGeom>
        </p:spPr>
        <p:txBody>
          <a:bodyPr vert="horz" lIns="91440" tIns="45720" rIns="91440" bIns="45720" rtlCol="0" anchor="t">
            <a:normAutofit/>
          </a:bodyPr>
          <a:lstStyle/>
          <a:p>
            <a:pPr>
              <a:lnSpc>
                <a:spcPct val="110000"/>
              </a:lnSpc>
              <a:spcBef>
                <a:spcPts val="1000"/>
              </a:spcBef>
            </a:pPr>
            <a:r>
              <a:rPr lang="en-US" sz="2200" i="1" kern="1200" dirty="0" err="1">
                <a:solidFill>
                  <a:schemeClr val="tx1"/>
                </a:solidFill>
                <a:latin typeface="+mn-lt"/>
                <a:ea typeface="+mn-ea"/>
                <a:cs typeface="+mn-cs"/>
              </a:rPr>
              <a:t>Asignación</a:t>
            </a:r>
            <a:endParaRPr lang="en-US" sz="2200" i="1" kern="1200" dirty="0">
              <a:solidFill>
                <a:schemeClr val="tx1"/>
              </a:solidFill>
              <a:latin typeface="+mn-lt"/>
              <a:ea typeface="+mn-ea"/>
              <a:cs typeface="+mn-cs"/>
            </a:endParaRPr>
          </a:p>
        </p:txBody>
      </p:sp>
      <p:pic>
        <p:nvPicPr>
          <p:cNvPr id="10" name="Marcador de contenido 9" descr="Diagrama&#10;&#10;El contenido generado por IA puede ser incorrecto.">
            <a:extLst>
              <a:ext uri="{FF2B5EF4-FFF2-40B4-BE49-F238E27FC236}">
                <a16:creationId xmlns:a16="http://schemas.microsoft.com/office/drawing/2014/main" id="{4D9C4D22-3D4F-F3A7-CC75-F98AD800A9B6}"/>
              </a:ext>
            </a:extLst>
          </p:cNvPr>
          <p:cNvPicPr>
            <a:picLocks noGrp="1" noChangeAspect="1"/>
          </p:cNvPicPr>
          <p:nvPr>
            <p:ph idx="1"/>
          </p:nvPr>
        </p:nvPicPr>
        <p:blipFill>
          <a:blip r:embed="rId3"/>
          <a:stretch>
            <a:fillRect/>
          </a:stretch>
        </p:blipFill>
        <p:spPr>
          <a:xfrm>
            <a:off x="5024450" y="751093"/>
            <a:ext cx="5988227" cy="5254670"/>
          </a:xfrm>
          <a:prstGeom prst="rect">
            <a:avLst/>
          </a:prstGeom>
        </p:spPr>
      </p:pic>
      <p:sp>
        <p:nvSpPr>
          <p:cNvPr id="28" name="Freeform: Shape 27">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726413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C02ADA-BFEB-DC9B-0009-4E5DEEE837A4}"/>
            </a:ext>
          </a:extLst>
        </p:cNvPr>
        <p:cNvGrpSpPr/>
        <p:nvPr/>
      </p:nvGrpSpPr>
      <p:grpSpPr>
        <a:xfrm>
          <a:off x="0" y="0"/>
          <a:ext cx="0" cy="0"/>
          <a:chOff x="0" y="0"/>
          <a:chExt cx="0" cy="0"/>
        </a:xfrm>
      </p:grpSpPr>
      <p:sp>
        <p:nvSpPr>
          <p:cNvPr id="33" name="Freeform: Shape 3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Rectangle 3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4AFB06F-0449-E607-1DFD-C7851236695D}"/>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dirty="0">
                <a:solidFill>
                  <a:schemeClr val="tx2"/>
                </a:solidFill>
              </a:rPr>
              <a:t>2.2.2. </a:t>
            </a:r>
            <a:r>
              <a:rPr lang="en-US" sz="4800">
                <a:solidFill>
                  <a:schemeClr val="tx2"/>
                </a:solidFill>
              </a:rPr>
              <a:t>Mensajes</a:t>
            </a:r>
            <a:endParaRPr lang="en-US" sz="4800" dirty="0">
              <a:solidFill>
                <a:schemeClr val="tx2"/>
              </a:solidFill>
            </a:endParaRPr>
          </a:p>
        </p:txBody>
      </p:sp>
      <p:sp>
        <p:nvSpPr>
          <p:cNvPr id="6" name="CuadroTexto 5">
            <a:extLst>
              <a:ext uri="{FF2B5EF4-FFF2-40B4-BE49-F238E27FC236}">
                <a16:creationId xmlns:a16="http://schemas.microsoft.com/office/drawing/2014/main" id="{628E598C-36CF-8772-D2EF-42A399A4192B}"/>
              </a:ext>
            </a:extLst>
          </p:cNvPr>
          <p:cNvSpPr txBox="1"/>
          <p:nvPr/>
        </p:nvSpPr>
        <p:spPr>
          <a:xfrm>
            <a:off x="517868" y="4078794"/>
            <a:ext cx="3465681" cy="1900842"/>
          </a:xfrm>
          <a:prstGeom prst="rect">
            <a:avLst/>
          </a:prstGeom>
        </p:spPr>
        <p:txBody>
          <a:bodyPr vert="horz" lIns="91440" tIns="45720" rIns="91440" bIns="45720" rtlCol="0" anchor="t">
            <a:normAutofit/>
          </a:bodyPr>
          <a:lstStyle/>
          <a:p>
            <a:pPr>
              <a:lnSpc>
                <a:spcPct val="110000"/>
              </a:lnSpc>
              <a:spcBef>
                <a:spcPts val="1000"/>
              </a:spcBef>
            </a:pPr>
            <a:r>
              <a:rPr lang="en-US" sz="2200" i="1" kern="1200">
                <a:solidFill>
                  <a:schemeClr val="tx1"/>
                </a:solidFill>
                <a:latin typeface="+mn-lt"/>
                <a:ea typeface="+mn-ea"/>
                <a:cs typeface="+mn-cs"/>
              </a:rPr>
              <a:t>Renovación</a:t>
            </a:r>
            <a:endParaRPr lang="en-US" sz="2200" i="1" kern="1200" dirty="0">
              <a:solidFill>
                <a:schemeClr val="tx1"/>
              </a:solidFill>
              <a:latin typeface="+mn-lt"/>
              <a:ea typeface="+mn-ea"/>
              <a:cs typeface="+mn-cs"/>
            </a:endParaRPr>
          </a:p>
        </p:txBody>
      </p:sp>
      <p:pic>
        <p:nvPicPr>
          <p:cNvPr id="9" name="Marcador de contenido 8">
            <a:extLst>
              <a:ext uri="{FF2B5EF4-FFF2-40B4-BE49-F238E27FC236}">
                <a16:creationId xmlns:a16="http://schemas.microsoft.com/office/drawing/2014/main" id="{F7BEA6B4-794D-65E3-498B-93B3990E57EA}"/>
              </a:ext>
            </a:extLst>
          </p:cNvPr>
          <p:cNvPicPr>
            <a:picLocks noGrp="1" noChangeAspect="1"/>
          </p:cNvPicPr>
          <p:nvPr>
            <p:ph idx="1"/>
          </p:nvPr>
        </p:nvPicPr>
        <p:blipFill>
          <a:blip r:embed="rId3"/>
          <a:stretch>
            <a:fillRect/>
          </a:stretch>
        </p:blipFill>
        <p:spPr>
          <a:xfrm>
            <a:off x="5180246" y="751093"/>
            <a:ext cx="5676635" cy="5254670"/>
          </a:xfrm>
          <a:prstGeom prst="rect">
            <a:avLst/>
          </a:prstGeom>
        </p:spPr>
      </p:pic>
      <p:sp>
        <p:nvSpPr>
          <p:cNvPr id="39" name="Freeform: Shape 38">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781071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DEE9A28-6154-2FAC-C542-47BAE165C17F}"/>
            </a:ext>
          </a:extLst>
        </p:cNvPr>
        <p:cNvGrpSpPr/>
        <p:nvPr/>
      </p:nvGrpSpPr>
      <p:grpSpPr>
        <a:xfrm>
          <a:off x="0" y="0"/>
          <a:ext cx="0" cy="0"/>
          <a:chOff x="0" y="0"/>
          <a:chExt cx="0" cy="0"/>
        </a:xfrm>
      </p:grpSpPr>
      <p:sp>
        <p:nvSpPr>
          <p:cNvPr id="33" name="Freeform: Shape 32">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Shape 34">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Rectangle 36">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7B2374E-A5A6-49FB-1994-B0E1C932B0FE}"/>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2.2.2. Mensajes</a:t>
            </a:r>
          </a:p>
        </p:txBody>
      </p:sp>
      <p:sp>
        <p:nvSpPr>
          <p:cNvPr id="6" name="CuadroTexto 5">
            <a:extLst>
              <a:ext uri="{FF2B5EF4-FFF2-40B4-BE49-F238E27FC236}">
                <a16:creationId xmlns:a16="http://schemas.microsoft.com/office/drawing/2014/main" id="{34122B9D-1694-280C-3B3E-222C4384CB06}"/>
              </a:ext>
            </a:extLst>
          </p:cNvPr>
          <p:cNvSpPr txBox="1"/>
          <p:nvPr/>
        </p:nvSpPr>
        <p:spPr>
          <a:xfrm>
            <a:off x="517868" y="4078794"/>
            <a:ext cx="3465681" cy="1900842"/>
          </a:xfrm>
          <a:prstGeom prst="rect">
            <a:avLst/>
          </a:prstGeom>
        </p:spPr>
        <p:txBody>
          <a:bodyPr vert="horz" lIns="91440" tIns="45720" rIns="91440" bIns="45720" rtlCol="0" anchor="t">
            <a:normAutofit/>
          </a:bodyPr>
          <a:lstStyle/>
          <a:p>
            <a:pPr>
              <a:lnSpc>
                <a:spcPct val="110000"/>
              </a:lnSpc>
              <a:spcBef>
                <a:spcPts val="1000"/>
              </a:spcBef>
            </a:pPr>
            <a:r>
              <a:rPr lang="en-US" sz="2200" i="1" kern="1200">
                <a:solidFill>
                  <a:schemeClr val="tx1"/>
                </a:solidFill>
                <a:latin typeface="+mn-lt"/>
                <a:ea typeface="+mn-ea"/>
                <a:cs typeface="+mn-cs"/>
              </a:rPr>
              <a:t>Liberación</a:t>
            </a:r>
            <a:endParaRPr lang="en-US" sz="2200" i="1" kern="1200" dirty="0">
              <a:solidFill>
                <a:schemeClr val="tx1"/>
              </a:solidFill>
              <a:latin typeface="+mn-lt"/>
              <a:ea typeface="+mn-ea"/>
              <a:cs typeface="+mn-cs"/>
            </a:endParaRPr>
          </a:p>
        </p:txBody>
      </p:sp>
      <p:pic>
        <p:nvPicPr>
          <p:cNvPr id="7" name="Marcador de contenido 6" descr="Diagrama&#10;&#10;El contenido generado por IA puede ser incorrecto.">
            <a:extLst>
              <a:ext uri="{FF2B5EF4-FFF2-40B4-BE49-F238E27FC236}">
                <a16:creationId xmlns:a16="http://schemas.microsoft.com/office/drawing/2014/main" id="{349DB3B7-81BD-BB79-2271-58426A2F989E}"/>
              </a:ext>
            </a:extLst>
          </p:cNvPr>
          <p:cNvPicPr>
            <a:picLocks noGrp="1" noChangeAspect="1"/>
          </p:cNvPicPr>
          <p:nvPr>
            <p:ph idx="1"/>
          </p:nvPr>
        </p:nvPicPr>
        <p:blipFill>
          <a:blip r:embed="rId3"/>
          <a:stretch>
            <a:fillRect/>
          </a:stretch>
        </p:blipFill>
        <p:spPr>
          <a:xfrm>
            <a:off x="4362996" y="1625405"/>
            <a:ext cx="7311136" cy="3506045"/>
          </a:xfrm>
          <a:prstGeom prst="rect">
            <a:avLst/>
          </a:prstGeom>
        </p:spPr>
      </p:pic>
      <p:sp>
        <p:nvSpPr>
          <p:cNvPr id="39" name="Freeform: Shape 38">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270790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7CC743-446B-AB31-56BA-A746D58EC45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012CFC-6346-B737-1962-5E0294959564}"/>
              </a:ext>
            </a:extLst>
          </p:cNvPr>
          <p:cNvSpPr>
            <a:spLocks noGrp="1"/>
          </p:cNvSpPr>
          <p:nvPr>
            <p:ph type="title"/>
          </p:nvPr>
        </p:nvSpPr>
        <p:spPr/>
        <p:txBody>
          <a:bodyPr/>
          <a:lstStyle/>
          <a:p>
            <a:r>
              <a:rPr lang="es-ES" dirty="0"/>
              <a:t>2.2.2. Mensajes</a:t>
            </a:r>
          </a:p>
        </p:txBody>
      </p:sp>
      <p:pic>
        <p:nvPicPr>
          <p:cNvPr id="6" name="Marcador de contenido 5">
            <a:extLst>
              <a:ext uri="{FF2B5EF4-FFF2-40B4-BE49-F238E27FC236}">
                <a16:creationId xmlns:a16="http://schemas.microsoft.com/office/drawing/2014/main" id="{045D9B56-F54F-04B7-9DEE-8CA643810A89}"/>
              </a:ext>
            </a:extLst>
          </p:cNvPr>
          <p:cNvPicPr>
            <a:picLocks noGrp="1" noChangeAspect="1"/>
          </p:cNvPicPr>
          <p:nvPr>
            <p:ph idx="1"/>
          </p:nvPr>
        </p:nvPicPr>
        <p:blipFill>
          <a:blip r:embed="rId2"/>
          <a:stretch>
            <a:fillRect/>
          </a:stretch>
        </p:blipFill>
        <p:spPr>
          <a:xfrm>
            <a:off x="514350" y="2745503"/>
            <a:ext cx="11068050" cy="2695731"/>
          </a:xfrm>
          <a:prstGeom prst="rect">
            <a:avLst/>
          </a:prstGeom>
        </p:spPr>
      </p:pic>
    </p:spTree>
    <p:extLst>
      <p:ext uri="{BB962C8B-B14F-4D97-AF65-F5344CB8AC3E}">
        <p14:creationId xmlns:p14="http://schemas.microsoft.com/office/powerpoint/2010/main" val="32715320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21371-7242-7C1D-C4E7-5AD984C6AA5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D1CF5D6-EC77-D031-D006-AD6397343A46}"/>
              </a:ext>
            </a:extLst>
          </p:cNvPr>
          <p:cNvSpPr>
            <a:spLocks noGrp="1"/>
          </p:cNvSpPr>
          <p:nvPr>
            <p:ph type="title"/>
          </p:nvPr>
        </p:nvSpPr>
        <p:spPr/>
        <p:txBody>
          <a:bodyPr/>
          <a:lstStyle/>
          <a:p>
            <a:r>
              <a:rPr lang="es-ES" dirty="0"/>
              <a:t>2.2.2. Mensajes</a:t>
            </a:r>
          </a:p>
        </p:txBody>
      </p:sp>
      <p:pic>
        <p:nvPicPr>
          <p:cNvPr id="7" name="Marcador de contenido 6">
            <a:extLst>
              <a:ext uri="{FF2B5EF4-FFF2-40B4-BE49-F238E27FC236}">
                <a16:creationId xmlns:a16="http://schemas.microsoft.com/office/drawing/2014/main" id="{ADD8328E-2726-6175-1315-0B8EEC0583BC}"/>
              </a:ext>
            </a:extLst>
          </p:cNvPr>
          <p:cNvPicPr>
            <a:picLocks noGrp="1" noChangeAspect="1"/>
          </p:cNvPicPr>
          <p:nvPr>
            <p:ph idx="1"/>
          </p:nvPr>
        </p:nvPicPr>
        <p:blipFill>
          <a:blip r:embed="rId2"/>
          <a:stretch>
            <a:fillRect/>
          </a:stretch>
        </p:blipFill>
        <p:spPr>
          <a:xfrm>
            <a:off x="857250" y="2656681"/>
            <a:ext cx="10477500" cy="2695575"/>
          </a:xfrm>
          <a:prstGeom prst="rect">
            <a:avLst/>
          </a:prstGeom>
        </p:spPr>
      </p:pic>
    </p:spTree>
    <p:extLst>
      <p:ext uri="{BB962C8B-B14F-4D97-AF65-F5344CB8AC3E}">
        <p14:creationId xmlns:p14="http://schemas.microsoft.com/office/powerpoint/2010/main" val="2944011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1A814-F303-9654-2DBC-727A83E568E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227CD17-83AE-C286-D080-CADCC25F4472}"/>
              </a:ext>
            </a:extLst>
          </p:cNvPr>
          <p:cNvSpPr>
            <a:spLocks noGrp="1"/>
          </p:cNvSpPr>
          <p:nvPr>
            <p:ph type="title"/>
          </p:nvPr>
        </p:nvSpPr>
        <p:spPr/>
        <p:txBody>
          <a:bodyPr/>
          <a:lstStyle/>
          <a:p>
            <a:r>
              <a:rPr lang="es-ES" dirty="0"/>
              <a:t>2.2.3. Ámbitos, rangos, exclusiones, reservas y concesiones (</a:t>
            </a:r>
            <a:r>
              <a:rPr lang="es-ES" dirty="0" err="1"/>
              <a:t>leases</a:t>
            </a:r>
            <a:r>
              <a:rPr lang="es-ES" dirty="0"/>
              <a:t>)</a:t>
            </a:r>
          </a:p>
        </p:txBody>
      </p:sp>
      <p:sp>
        <p:nvSpPr>
          <p:cNvPr id="3" name="Marcador de contenido 2">
            <a:extLst>
              <a:ext uri="{FF2B5EF4-FFF2-40B4-BE49-F238E27FC236}">
                <a16:creationId xmlns:a16="http://schemas.microsoft.com/office/drawing/2014/main" id="{A585BADA-3A89-6941-021D-F601C618690B}"/>
              </a:ext>
            </a:extLst>
          </p:cNvPr>
          <p:cNvSpPr>
            <a:spLocks noGrp="1"/>
          </p:cNvSpPr>
          <p:nvPr>
            <p:ph idx="1"/>
          </p:nvPr>
        </p:nvSpPr>
        <p:spPr/>
        <p:txBody>
          <a:bodyPr>
            <a:normAutofit/>
          </a:bodyPr>
          <a:lstStyle/>
          <a:p>
            <a:pPr marL="0" indent="0">
              <a:buNone/>
            </a:pPr>
            <a:r>
              <a:rPr lang="es-ES" dirty="0"/>
              <a:t>Un ámbito, en DHCP, es la agrupación administrativa de clientes de una subred a los que se les suministran determinados parámetros de conexión. Dentro de cada ámbito se definen rangos de direcciones, exclusiones y reservas.</a:t>
            </a:r>
          </a:p>
          <a:p>
            <a:pPr marL="0" indent="0">
              <a:buNone/>
            </a:pPr>
            <a:r>
              <a:rPr lang="es-ES" dirty="0"/>
              <a:t>El mecanismo mediante el cual el servidor DHCP gestiona las direcciones IP suministradas se basa en el empleo de intervalos de direcciones conocidos como rangos. Estos son conjuntos de direcciones consecutivas que están disponibles para ofrecerse a los clientes que necesitan una configuración de red.</a:t>
            </a:r>
          </a:p>
          <a:p>
            <a:pPr marL="0" indent="0">
              <a:buNone/>
            </a:pPr>
            <a:r>
              <a:rPr lang="es-ES" dirty="0"/>
              <a:t>Dentro de esos rangos pueden existir direcciones que no deban ofrecerse a los clientes por tratarse de direcciones especiales o que están siendo utilizadas de forma permanente por algún equipo de la red. Se denomina exclusión a cada una de estas direcciones.</a:t>
            </a:r>
          </a:p>
        </p:txBody>
      </p:sp>
    </p:spTree>
    <p:extLst>
      <p:ext uri="{BB962C8B-B14F-4D97-AF65-F5344CB8AC3E}">
        <p14:creationId xmlns:p14="http://schemas.microsoft.com/office/powerpoint/2010/main" val="4183395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DEB80-99DB-6A26-88F9-2507F3941D0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AFD9DF6-92B2-349E-8F73-05314F03C1A2}"/>
              </a:ext>
            </a:extLst>
          </p:cNvPr>
          <p:cNvSpPr>
            <a:spLocks noGrp="1"/>
          </p:cNvSpPr>
          <p:nvPr>
            <p:ph type="title"/>
          </p:nvPr>
        </p:nvSpPr>
        <p:spPr/>
        <p:txBody>
          <a:bodyPr/>
          <a:lstStyle/>
          <a:p>
            <a:r>
              <a:rPr lang="es-ES" dirty="0"/>
              <a:t>2.2.3. Ámbitos, rangos, exclusiones, reservas y concesiones (</a:t>
            </a:r>
            <a:r>
              <a:rPr lang="es-ES" dirty="0" err="1"/>
              <a:t>leases</a:t>
            </a:r>
            <a:r>
              <a:rPr lang="es-ES" dirty="0"/>
              <a:t>)</a:t>
            </a:r>
          </a:p>
        </p:txBody>
      </p:sp>
      <p:sp>
        <p:nvSpPr>
          <p:cNvPr id="3" name="Marcador de contenido 2">
            <a:extLst>
              <a:ext uri="{FF2B5EF4-FFF2-40B4-BE49-F238E27FC236}">
                <a16:creationId xmlns:a16="http://schemas.microsoft.com/office/drawing/2014/main" id="{F0D86A9B-98F5-4DB0-86B3-3FBD879FC882}"/>
              </a:ext>
            </a:extLst>
          </p:cNvPr>
          <p:cNvSpPr>
            <a:spLocks noGrp="1"/>
          </p:cNvSpPr>
          <p:nvPr>
            <p:ph idx="1"/>
          </p:nvPr>
        </p:nvSpPr>
        <p:spPr/>
        <p:txBody>
          <a:bodyPr>
            <a:normAutofit/>
          </a:bodyPr>
          <a:lstStyle/>
          <a:p>
            <a:pPr marL="0" indent="0">
              <a:buNone/>
            </a:pPr>
            <a:r>
              <a:rPr lang="es-ES" dirty="0"/>
              <a:t>De todo el rango de direcciones, también es posible hacer reservas de aquellas que se desea adjudicar a determinados equipos (por ejemplo, un cliente concreto o un servidor que debe configurarse siempre igual, pero que no se ha configurado de forma manual). Para asociar concesiones con clientes, se hace uso de la dirección MAC o el identificador del cliente.</a:t>
            </a:r>
          </a:p>
          <a:p>
            <a:pPr marL="0" indent="0">
              <a:buNone/>
            </a:pPr>
            <a:r>
              <a:rPr lang="es-ES" dirty="0"/>
              <a:t>Como resultado de las asignaciones de direcciones que se van haciendo a los clientes, se irán creando concesiones (</a:t>
            </a:r>
            <a:r>
              <a:rPr lang="es-ES" dirty="0" err="1"/>
              <a:t>leases</a:t>
            </a:r>
            <a:r>
              <a:rPr lang="es-ES" dirty="0"/>
              <a:t>). Estas se almacenarán en los servidores junto con los periodos máximos de validez de las mismas con la finalidad de que puedan liberarse aquellas que vayan caducando y, de esta manera, evitar que se agote el número de direcciones disponible.</a:t>
            </a:r>
          </a:p>
        </p:txBody>
      </p:sp>
    </p:spTree>
    <p:extLst>
      <p:ext uri="{BB962C8B-B14F-4D97-AF65-F5344CB8AC3E}">
        <p14:creationId xmlns:p14="http://schemas.microsoft.com/office/powerpoint/2010/main" val="2712139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A09997-02C3-60AF-51D6-6E4A34BEE8CC}"/>
              </a:ext>
            </a:extLst>
          </p:cNvPr>
          <p:cNvSpPr>
            <a:spLocks noGrp="1"/>
          </p:cNvSpPr>
          <p:nvPr>
            <p:ph type="title"/>
          </p:nvPr>
        </p:nvSpPr>
        <p:spPr/>
        <p:txBody>
          <a:bodyPr/>
          <a:lstStyle/>
          <a:p>
            <a:r>
              <a:rPr lang="es-ES" dirty="0"/>
              <a:t>2.3. Alternativas a DHCP</a:t>
            </a:r>
          </a:p>
        </p:txBody>
      </p:sp>
      <p:sp>
        <p:nvSpPr>
          <p:cNvPr id="3" name="Marcador de contenido 2">
            <a:extLst>
              <a:ext uri="{FF2B5EF4-FFF2-40B4-BE49-F238E27FC236}">
                <a16:creationId xmlns:a16="http://schemas.microsoft.com/office/drawing/2014/main" id="{C8066087-3538-ADA6-877E-89E73C1A048A}"/>
              </a:ext>
            </a:extLst>
          </p:cNvPr>
          <p:cNvSpPr>
            <a:spLocks noGrp="1"/>
          </p:cNvSpPr>
          <p:nvPr>
            <p:ph idx="1"/>
          </p:nvPr>
        </p:nvSpPr>
        <p:spPr/>
        <p:txBody>
          <a:bodyPr/>
          <a:lstStyle/>
          <a:p>
            <a:pPr marL="0" indent="0">
              <a:buNone/>
            </a:pPr>
            <a:r>
              <a:rPr lang="es-ES" dirty="0"/>
              <a:t>Dado que no siempre es posible encontrar un servidor DHCP desde el que realizar la configuración de la interfaz de red, es importante conocer qué mecanismos alternativos existen para evitar dejar aislado al dispositivo dentro de la red. Entre ellos, se encuentran la configuración manual, el protocolo APIPA y SLAAC.</a:t>
            </a:r>
          </a:p>
        </p:txBody>
      </p:sp>
    </p:spTree>
    <p:extLst>
      <p:ext uri="{BB962C8B-B14F-4D97-AF65-F5344CB8AC3E}">
        <p14:creationId xmlns:p14="http://schemas.microsoft.com/office/powerpoint/2010/main" val="50483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20FEA2-AA43-A1F4-63B9-191AA683DF81}"/>
              </a:ext>
            </a:extLst>
          </p:cNvPr>
          <p:cNvSpPr>
            <a:spLocks noGrp="1"/>
          </p:cNvSpPr>
          <p:nvPr>
            <p:ph type="title"/>
          </p:nvPr>
        </p:nvSpPr>
        <p:spPr/>
        <p:txBody>
          <a:bodyPr/>
          <a:lstStyle/>
          <a:p>
            <a:r>
              <a:rPr lang="es-ES" dirty="0"/>
              <a:t>2.1. Introducción</a:t>
            </a:r>
          </a:p>
        </p:txBody>
      </p:sp>
      <p:sp>
        <p:nvSpPr>
          <p:cNvPr id="3" name="Marcador de contenido 2">
            <a:extLst>
              <a:ext uri="{FF2B5EF4-FFF2-40B4-BE49-F238E27FC236}">
                <a16:creationId xmlns:a16="http://schemas.microsoft.com/office/drawing/2014/main" id="{9E8D5707-9190-96DE-E641-D01189C0C7CA}"/>
              </a:ext>
            </a:extLst>
          </p:cNvPr>
          <p:cNvSpPr>
            <a:spLocks noGrp="1"/>
          </p:cNvSpPr>
          <p:nvPr>
            <p:ph idx="1"/>
          </p:nvPr>
        </p:nvSpPr>
        <p:spPr/>
        <p:txBody>
          <a:bodyPr/>
          <a:lstStyle/>
          <a:p>
            <a:pPr marL="0" indent="0">
              <a:buNone/>
            </a:pPr>
            <a:r>
              <a:rPr lang="es-ES" dirty="0"/>
              <a:t>Ya sea en el hogar, en el trabajo, en un aeropuerto o en una cafetería, siempre existirá alguna red que estará disponible para su uso. La gran mayoría de esas redes serán redes inalámbricas, aunque también es posible que en otras ocasiones sean accesibles a través de rosetas de conexión. En cualquier caso y sea cual sea el método de conexión, lo más probable es que dentro de esa red exista algún servidor encargado de suministrar los datos de configuración IP. A lo largo de este capítulo, se describirá el servicio encargado de llevar a cabo esta configuración.</a:t>
            </a:r>
          </a:p>
        </p:txBody>
      </p:sp>
    </p:spTree>
    <p:extLst>
      <p:ext uri="{BB962C8B-B14F-4D97-AF65-F5344CB8AC3E}">
        <p14:creationId xmlns:p14="http://schemas.microsoft.com/office/powerpoint/2010/main" val="434631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10E180-C3C9-2AC4-75C8-3062C41E1964}"/>
              </a:ext>
            </a:extLst>
          </p:cNvPr>
          <p:cNvSpPr>
            <a:spLocks noGrp="1"/>
          </p:cNvSpPr>
          <p:nvPr>
            <p:ph type="title"/>
          </p:nvPr>
        </p:nvSpPr>
        <p:spPr/>
        <p:txBody>
          <a:bodyPr/>
          <a:lstStyle/>
          <a:p>
            <a:r>
              <a:rPr lang="es-ES" dirty="0"/>
              <a:t>2.3.1. Configuración manual</a:t>
            </a:r>
          </a:p>
        </p:txBody>
      </p:sp>
      <p:sp>
        <p:nvSpPr>
          <p:cNvPr id="3" name="Marcador de contenido 2">
            <a:extLst>
              <a:ext uri="{FF2B5EF4-FFF2-40B4-BE49-F238E27FC236}">
                <a16:creationId xmlns:a16="http://schemas.microsoft.com/office/drawing/2014/main" id="{919B1DF2-2D23-4A0C-4B15-C16273154D8A}"/>
              </a:ext>
            </a:extLst>
          </p:cNvPr>
          <p:cNvSpPr>
            <a:spLocks noGrp="1"/>
          </p:cNvSpPr>
          <p:nvPr>
            <p:ph idx="1"/>
          </p:nvPr>
        </p:nvSpPr>
        <p:spPr/>
        <p:txBody>
          <a:bodyPr>
            <a:normAutofit/>
          </a:bodyPr>
          <a:lstStyle/>
          <a:p>
            <a:pPr marL="0" indent="0">
              <a:buNone/>
            </a:pPr>
            <a:r>
              <a:rPr lang="es-ES" dirty="0"/>
              <a:t>En ausencia de mecanismos de configuración automática, o incluso en presencia de ellos, es posible realizar la configuración de las interfaces de forma manual. Como datos mínimos de configuración en un equipo que trabajará sobre la pila de protocolos TCP/IP siempre será necesario establecer la dirección IP y la máscara, en caso de trabajar con IPv4, o la dirección IP y la longitud del prefijo de red, si se trabaja con IPv6.</a:t>
            </a:r>
          </a:p>
        </p:txBody>
      </p:sp>
    </p:spTree>
    <p:extLst>
      <p:ext uri="{BB962C8B-B14F-4D97-AF65-F5344CB8AC3E}">
        <p14:creationId xmlns:p14="http://schemas.microsoft.com/office/powerpoint/2010/main" val="4274285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878369-669B-2C21-1A37-1966462054F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480F701-0129-11DC-35D6-14FFEE704D6E}"/>
              </a:ext>
            </a:extLst>
          </p:cNvPr>
          <p:cNvSpPr>
            <a:spLocks noGrp="1"/>
          </p:cNvSpPr>
          <p:nvPr>
            <p:ph type="title"/>
          </p:nvPr>
        </p:nvSpPr>
        <p:spPr/>
        <p:txBody>
          <a:bodyPr/>
          <a:lstStyle/>
          <a:p>
            <a:r>
              <a:rPr lang="es-ES" dirty="0"/>
              <a:t>2.3.1. Configuración manual</a:t>
            </a:r>
          </a:p>
        </p:txBody>
      </p:sp>
      <p:sp>
        <p:nvSpPr>
          <p:cNvPr id="3" name="Marcador de contenido 2">
            <a:extLst>
              <a:ext uri="{FF2B5EF4-FFF2-40B4-BE49-F238E27FC236}">
                <a16:creationId xmlns:a16="http://schemas.microsoft.com/office/drawing/2014/main" id="{365CEAD0-0917-6ABE-B6B3-94BE64CFFD36}"/>
              </a:ext>
            </a:extLst>
          </p:cNvPr>
          <p:cNvSpPr>
            <a:spLocks noGrp="1"/>
          </p:cNvSpPr>
          <p:nvPr>
            <p:ph idx="1"/>
          </p:nvPr>
        </p:nvSpPr>
        <p:spPr/>
        <p:txBody>
          <a:bodyPr>
            <a:normAutofit/>
          </a:bodyPr>
          <a:lstStyle/>
          <a:p>
            <a:pPr marL="0" indent="0">
              <a:buNone/>
            </a:pPr>
            <a:r>
              <a:rPr lang="es-ES" sz="2800" dirty="0"/>
              <a:t>A) Microsoft Windows</a:t>
            </a:r>
          </a:p>
          <a:p>
            <a:pPr marL="0" indent="0">
              <a:buNone/>
            </a:pPr>
            <a:r>
              <a:rPr lang="es-ES" dirty="0"/>
              <a:t>Para llevar a cabo la configuración manual sobre sistemas operativos Windows, será necesario establecer en las propiedades del protocolo IP de la interfaz de red la opción "Usar la siguiente dirección IP" indicando, como mínimo, dirección IP y máscara asociada o prefijo de subred (dependiendo de si configura IPv4 o IPv6).</a:t>
            </a:r>
          </a:p>
          <a:p>
            <a:pPr marL="0" indent="0">
              <a:buNone/>
            </a:pPr>
            <a:r>
              <a:rPr lang="es-ES" dirty="0"/>
              <a:t>Si el equipo dispone de más de una interfaz de red, no es conveniente establecer más de un valor en "Puerta de enlace predeterminada".</a:t>
            </a:r>
          </a:p>
        </p:txBody>
      </p:sp>
    </p:spTree>
    <p:extLst>
      <p:ext uri="{BB962C8B-B14F-4D97-AF65-F5344CB8AC3E}">
        <p14:creationId xmlns:p14="http://schemas.microsoft.com/office/powerpoint/2010/main" val="3166306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BC6030-A1E6-490E-6ED6-307C30F4A9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C470A3C-668A-3BAF-E11E-817702D85B8F}"/>
              </a:ext>
            </a:extLst>
          </p:cNvPr>
          <p:cNvSpPr>
            <a:spLocks noGrp="1"/>
          </p:cNvSpPr>
          <p:nvPr>
            <p:ph type="title"/>
          </p:nvPr>
        </p:nvSpPr>
        <p:spPr/>
        <p:txBody>
          <a:bodyPr/>
          <a:lstStyle/>
          <a:p>
            <a:r>
              <a:rPr lang="es-ES" dirty="0"/>
              <a:t>2.3.1. Configuración manual</a:t>
            </a:r>
          </a:p>
        </p:txBody>
      </p:sp>
      <p:sp>
        <p:nvSpPr>
          <p:cNvPr id="3" name="Marcador de contenido 2">
            <a:extLst>
              <a:ext uri="{FF2B5EF4-FFF2-40B4-BE49-F238E27FC236}">
                <a16:creationId xmlns:a16="http://schemas.microsoft.com/office/drawing/2014/main" id="{9A852428-7C21-486B-7779-1337147017C9}"/>
              </a:ext>
            </a:extLst>
          </p:cNvPr>
          <p:cNvSpPr>
            <a:spLocks noGrp="1"/>
          </p:cNvSpPr>
          <p:nvPr>
            <p:ph idx="1"/>
          </p:nvPr>
        </p:nvSpPr>
        <p:spPr/>
        <p:txBody>
          <a:bodyPr>
            <a:normAutofit fontScale="92500" lnSpcReduction="10000"/>
          </a:bodyPr>
          <a:lstStyle/>
          <a:p>
            <a:pPr marL="0" indent="0">
              <a:buNone/>
            </a:pPr>
            <a:r>
              <a:rPr lang="es-ES" sz="4000" dirty="0"/>
              <a:t>B) Linux</a:t>
            </a:r>
          </a:p>
          <a:p>
            <a:pPr marL="0" indent="0">
              <a:buNone/>
            </a:pPr>
            <a:r>
              <a:rPr lang="es-ES" dirty="0"/>
              <a:t>Hasta la llegada de Ubuntu 17.10 (y "sabores" derivados) se empleaba el fichero de configuración de interfaces de red /</a:t>
            </a:r>
            <a:r>
              <a:rPr lang="es-ES" dirty="0" err="1"/>
              <a:t>etc</a:t>
            </a:r>
            <a:r>
              <a:rPr lang="es-ES" dirty="0"/>
              <a:t>/</a:t>
            </a:r>
            <a:r>
              <a:rPr lang="es-ES" dirty="0" err="1"/>
              <a:t>network</a:t>
            </a:r>
            <a:r>
              <a:rPr lang="es-ES" dirty="0"/>
              <a:t>/interfaces. Sin embargo, a partir de dicha versión se introdujo la utilidad </a:t>
            </a:r>
            <a:r>
              <a:rPr lang="es-ES" dirty="0" err="1"/>
              <a:t>netplan</a:t>
            </a:r>
            <a:r>
              <a:rPr lang="es-ES" dirty="0"/>
              <a:t>, la cual lee la configuración de red de los ficheros con extensión .</a:t>
            </a:r>
            <a:r>
              <a:rPr lang="es-ES" dirty="0" err="1"/>
              <a:t>yaml</a:t>
            </a:r>
            <a:r>
              <a:rPr lang="es-ES" dirty="0"/>
              <a:t> contenidos en el directorio /</a:t>
            </a:r>
            <a:r>
              <a:rPr lang="es-ES" dirty="0" err="1"/>
              <a:t>etc</a:t>
            </a:r>
            <a:r>
              <a:rPr lang="es-ES" dirty="0"/>
              <a:t>/</a:t>
            </a:r>
            <a:r>
              <a:rPr lang="es-ES" dirty="0" err="1"/>
              <a:t>netplan</a:t>
            </a:r>
            <a:r>
              <a:rPr lang="es-ES" dirty="0"/>
              <a:t>/ al iniciarse el sistema y genera los ficheros de configuración específicos para el dominio encargado de gestionar las conexiones. La aplicación </a:t>
            </a:r>
            <a:r>
              <a:rPr lang="es-ES" dirty="0" err="1"/>
              <a:t>netplan</a:t>
            </a:r>
            <a:r>
              <a:rPr lang="es-ES" dirty="0"/>
              <a:t> puede trabajar con dos tipos de </a:t>
            </a:r>
            <a:r>
              <a:rPr lang="es-ES" dirty="0" err="1"/>
              <a:t>renderer</a:t>
            </a:r>
            <a:r>
              <a:rPr lang="es-ES" dirty="0"/>
              <a:t>:</a:t>
            </a:r>
          </a:p>
          <a:p>
            <a:r>
              <a:rPr lang="es-ES" dirty="0"/>
              <a:t>Network Manager: Empleado, generalmente, en equipos de escritorio. Busca ofrecer conectividad ininterrumpida, de manera que, si un equipo dispone de conexiones de red cableada e inalámbrica, usará la conexión de red cableada cuando esté disponible, pero cambiará automáticamente a una conexión inalámbrica cuando el usuario la desconecte y, del mismo modo, volverá a utilizar la conexión cableada cuando esta vuelva estar disponible.</a:t>
            </a:r>
          </a:p>
          <a:p>
            <a:r>
              <a:rPr lang="es-ES" dirty="0" err="1"/>
              <a:t>Systemd-networkd</a:t>
            </a:r>
            <a:r>
              <a:rPr lang="es-ES" dirty="0"/>
              <a:t>: Empleado principalmente en equipos servidor.</a:t>
            </a:r>
          </a:p>
        </p:txBody>
      </p:sp>
    </p:spTree>
    <p:extLst>
      <p:ext uri="{BB962C8B-B14F-4D97-AF65-F5344CB8AC3E}">
        <p14:creationId xmlns:p14="http://schemas.microsoft.com/office/powerpoint/2010/main" val="2881899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054DF0F-092E-7132-E62E-E9D1DB64222F}"/>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C498B10-10BA-FF52-7889-BBE774F41E5F}"/>
              </a:ext>
            </a:extLst>
          </p:cNvPr>
          <p:cNvSpPr>
            <a:spLocks noGrp="1"/>
          </p:cNvSpPr>
          <p:nvPr>
            <p:ph type="title"/>
          </p:nvPr>
        </p:nvSpPr>
        <p:spPr>
          <a:xfrm>
            <a:off x="521208" y="978408"/>
            <a:ext cx="11155680" cy="1115568"/>
          </a:xfrm>
        </p:spPr>
        <p:txBody>
          <a:bodyPr>
            <a:normAutofit/>
          </a:bodyPr>
          <a:lstStyle/>
          <a:p>
            <a:r>
              <a:rPr lang="es-ES" dirty="0"/>
              <a:t>2.3.1. Configuración manual</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Interfaz de usuario gráfica, Texto, Aplicación&#10;&#10;El contenido generado por IA puede ser incorrecto.">
            <a:extLst>
              <a:ext uri="{FF2B5EF4-FFF2-40B4-BE49-F238E27FC236}">
                <a16:creationId xmlns:a16="http://schemas.microsoft.com/office/drawing/2014/main" id="{75F1770A-3BE5-5E27-1CBD-9B0DD7130FFC}"/>
              </a:ext>
            </a:extLst>
          </p:cNvPr>
          <p:cNvPicPr>
            <a:picLocks noChangeAspect="1"/>
          </p:cNvPicPr>
          <p:nvPr/>
        </p:nvPicPr>
        <p:blipFill>
          <a:blip r:embed="rId2"/>
          <a:stretch>
            <a:fillRect/>
          </a:stretch>
        </p:blipFill>
        <p:spPr>
          <a:xfrm>
            <a:off x="517868" y="3398313"/>
            <a:ext cx="5639091" cy="1874997"/>
          </a:xfrm>
          <a:prstGeom prst="rect">
            <a:avLst/>
          </a:prstGeom>
        </p:spPr>
      </p:pic>
      <p:sp>
        <p:nvSpPr>
          <p:cNvPr id="3" name="Marcador de contenido 2">
            <a:extLst>
              <a:ext uri="{FF2B5EF4-FFF2-40B4-BE49-F238E27FC236}">
                <a16:creationId xmlns:a16="http://schemas.microsoft.com/office/drawing/2014/main" id="{674D9397-CF7F-2277-7149-BFE9EC6DE58D}"/>
              </a:ext>
            </a:extLst>
          </p:cNvPr>
          <p:cNvSpPr>
            <a:spLocks noGrp="1"/>
          </p:cNvSpPr>
          <p:nvPr>
            <p:ph idx="1"/>
          </p:nvPr>
        </p:nvSpPr>
        <p:spPr>
          <a:xfrm>
            <a:off x="6547104" y="2304288"/>
            <a:ext cx="5129784" cy="4050792"/>
          </a:xfrm>
        </p:spPr>
        <p:txBody>
          <a:bodyPr>
            <a:normAutofit/>
          </a:bodyPr>
          <a:lstStyle/>
          <a:p>
            <a:pPr marL="0" indent="0">
              <a:buNone/>
            </a:pPr>
            <a:r>
              <a:rPr lang="es-ES" dirty="0"/>
              <a:t>A continuación, se muestra el fichero /</a:t>
            </a:r>
            <a:r>
              <a:rPr lang="es-ES" dirty="0" err="1"/>
              <a:t>etc</a:t>
            </a:r>
            <a:r>
              <a:rPr lang="es-ES" dirty="0"/>
              <a:t>/</a:t>
            </a:r>
            <a:r>
              <a:rPr lang="es-ES" dirty="0" err="1"/>
              <a:t>netplan</a:t>
            </a:r>
            <a:r>
              <a:rPr lang="es-ES" dirty="0"/>
              <a:t>/01-network-manager-all.yaml en el que se lleva a cabo la configuración ejemplo de un servidor con las interfaces de red "enp0s3” y “enp0s8”. En él se indica que las IP/Máscara serán 172.16.0.220/24 y 172.16.1.220/24, la puerta de enlace 172.16.0.1, el dominio de búsqueda </a:t>
            </a:r>
            <a:r>
              <a:rPr lang="es-ES" dirty="0" err="1"/>
              <a:t>ejemplo.local</a:t>
            </a:r>
            <a:r>
              <a:rPr lang="es-ES" dirty="0"/>
              <a:t> y los servidores DNS 172.16.0.4 y 172.16.0.5. En caso de que el </a:t>
            </a:r>
            <a:r>
              <a:rPr lang="es-ES" dirty="0" err="1"/>
              <a:t>renderer</a:t>
            </a:r>
            <a:r>
              <a:rPr lang="es-ES" dirty="0"/>
              <a:t> fuera </a:t>
            </a:r>
            <a:r>
              <a:rPr lang="es-ES" dirty="0" err="1"/>
              <a:t>NetworkManager</a:t>
            </a:r>
            <a:r>
              <a:rPr lang="es-ES" dirty="0"/>
              <a:t> (equipo cliente), el fichero de configuración sería similar, salvo en el parámetro </a:t>
            </a:r>
            <a:r>
              <a:rPr lang="es-ES" dirty="0" err="1"/>
              <a:t>renderer</a:t>
            </a:r>
            <a:r>
              <a:rPr lang="es-ES" dirty="0"/>
              <a:t>, cuyo valor sería </a:t>
            </a:r>
            <a:r>
              <a:rPr lang="es-ES" dirty="0" err="1"/>
              <a:t>NetworkManager</a:t>
            </a:r>
            <a:r>
              <a:rPr lang="es-ES" dirty="0"/>
              <a:t>.</a:t>
            </a:r>
          </a:p>
          <a:p>
            <a:pPr marL="0" indent="0">
              <a:buNone/>
            </a:pPr>
            <a:endParaRPr lang="es-ES" dirty="0"/>
          </a:p>
        </p:txBody>
      </p:sp>
    </p:spTree>
    <p:extLst>
      <p:ext uri="{BB962C8B-B14F-4D97-AF65-F5344CB8AC3E}">
        <p14:creationId xmlns:p14="http://schemas.microsoft.com/office/powerpoint/2010/main" val="62163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48F71-CF9A-25BA-4057-DB500F52DB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00CCE1C-BD90-B5A6-FF6C-DC861DF0BDBD}"/>
              </a:ext>
            </a:extLst>
          </p:cNvPr>
          <p:cNvSpPr>
            <a:spLocks noGrp="1"/>
          </p:cNvSpPr>
          <p:nvPr>
            <p:ph type="title"/>
          </p:nvPr>
        </p:nvSpPr>
        <p:spPr/>
        <p:txBody>
          <a:bodyPr/>
          <a:lstStyle/>
          <a:p>
            <a:r>
              <a:rPr lang="es-ES" dirty="0"/>
              <a:t>2.3.1. Configuración manual</a:t>
            </a:r>
          </a:p>
        </p:txBody>
      </p:sp>
      <p:sp>
        <p:nvSpPr>
          <p:cNvPr id="3" name="Marcador de contenido 2">
            <a:extLst>
              <a:ext uri="{FF2B5EF4-FFF2-40B4-BE49-F238E27FC236}">
                <a16:creationId xmlns:a16="http://schemas.microsoft.com/office/drawing/2014/main" id="{88A40935-FCD9-F07E-9C9A-A86F72C25F2D}"/>
              </a:ext>
            </a:extLst>
          </p:cNvPr>
          <p:cNvSpPr>
            <a:spLocks noGrp="1"/>
          </p:cNvSpPr>
          <p:nvPr>
            <p:ph idx="1"/>
          </p:nvPr>
        </p:nvSpPr>
        <p:spPr/>
        <p:txBody>
          <a:bodyPr>
            <a:normAutofit/>
          </a:bodyPr>
          <a:lstStyle/>
          <a:p>
            <a:pPr marL="0" indent="0">
              <a:buNone/>
            </a:pPr>
            <a:r>
              <a:rPr lang="es-ES" dirty="0"/>
              <a:t>Para aplicar los cambios que se hayan podido producir en los ficheros de configuración, será necesario ejecutar el comando siguiente:</a:t>
            </a:r>
          </a:p>
          <a:p>
            <a:pPr marL="0" indent="0">
              <a:buNone/>
            </a:pPr>
            <a:endParaRPr lang="es-ES" dirty="0"/>
          </a:p>
        </p:txBody>
      </p:sp>
      <p:pic>
        <p:nvPicPr>
          <p:cNvPr id="5" name="Imagen 4">
            <a:extLst>
              <a:ext uri="{FF2B5EF4-FFF2-40B4-BE49-F238E27FC236}">
                <a16:creationId xmlns:a16="http://schemas.microsoft.com/office/drawing/2014/main" id="{316F44A5-F13E-5910-681F-C508160FAC05}"/>
              </a:ext>
            </a:extLst>
          </p:cNvPr>
          <p:cNvPicPr>
            <a:picLocks noChangeAspect="1"/>
          </p:cNvPicPr>
          <p:nvPr/>
        </p:nvPicPr>
        <p:blipFill>
          <a:blip r:embed="rId2"/>
          <a:stretch>
            <a:fillRect/>
          </a:stretch>
        </p:blipFill>
        <p:spPr>
          <a:xfrm>
            <a:off x="4211955" y="4200334"/>
            <a:ext cx="2914650" cy="523875"/>
          </a:xfrm>
          <a:prstGeom prst="rect">
            <a:avLst/>
          </a:prstGeom>
        </p:spPr>
      </p:pic>
    </p:spTree>
    <p:extLst>
      <p:ext uri="{BB962C8B-B14F-4D97-AF65-F5344CB8AC3E}">
        <p14:creationId xmlns:p14="http://schemas.microsoft.com/office/powerpoint/2010/main" val="34958188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375C9-ADEA-9490-E68B-57D19878363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CDF89F-713D-0987-5B85-7C0619157466}"/>
              </a:ext>
            </a:extLst>
          </p:cNvPr>
          <p:cNvSpPr>
            <a:spLocks noGrp="1"/>
          </p:cNvSpPr>
          <p:nvPr>
            <p:ph type="title"/>
          </p:nvPr>
        </p:nvSpPr>
        <p:spPr/>
        <p:txBody>
          <a:bodyPr/>
          <a:lstStyle/>
          <a:p>
            <a:r>
              <a:rPr lang="es-ES" dirty="0"/>
              <a:t>2.3.1. Configuración manual</a:t>
            </a:r>
          </a:p>
        </p:txBody>
      </p:sp>
      <p:pic>
        <p:nvPicPr>
          <p:cNvPr id="6" name="Marcador de contenido 5">
            <a:extLst>
              <a:ext uri="{FF2B5EF4-FFF2-40B4-BE49-F238E27FC236}">
                <a16:creationId xmlns:a16="http://schemas.microsoft.com/office/drawing/2014/main" id="{6DEABF15-CB5C-C749-157A-52B64EA7D78F}"/>
              </a:ext>
            </a:extLst>
          </p:cNvPr>
          <p:cNvPicPr>
            <a:picLocks noGrp="1" noChangeAspect="1"/>
          </p:cNvPicPr>
          <p:nvPr>
            <p:ph idx="1"/>
          </p:nvPr>
        </p:nvPicPr>
        <p:blipFill>
          <a:blip r:embed="rId2"/>
          <a:stretch>
            <a:fillRect/>
          </a:stretch>
        </p:blipFill>
        <p:spPr>
          <a:xfrm>
            <a:off x="680769" y="2953210"/>
            <a:ext cx="10830462" cy="2013426"/>
          </a:xfrm>
          <a:prstGeom prst="rect">
            <a:avLst/>
          </a:prstGeom>
        </p:spPr>
      </p:pic>
    </p:spTree>
    <p:extLst>
      <p:ext uri="{BB962C8B-B14F-4D97-AF65-F5344CB8AC3E}">
        <p14:creationId xmlns:p14="http://schemas.microsoft.com/office/powerpoint/2010/main" val="9322427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781-456D-5D77-AF93-03FC6A6F3C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D6FBDC9-F36E-1DDB-FC1B-DD3E8472BD32}"/>
              </a:ext>
            </a:extLst>
          </p:cNvPr>
          <p:cNvSpPr>
            <a:spLocks noGrp="1"/>
          </p:cNvSpPr>
          <p:nvPr>
            <p:ph type="title"/>
          </p:nvPr>
        </p:nvSpPr>
        <p:spPr/>
        <p:txBody>
          <a:bodyPr/>
          <a:lstStyle/>
          <a:p>
            <a:r>
              <a:rPr lang="es-ES" dirty="0"/>
              <a:t>2.3.2. APIPA (IPv4)</a:t>
            </a:r>
          </a:p>
        </p:txBody>
      </p:sp>
      <p:sp>
        <p:nvSpPr>
          <p:cNvPr id="3" name="Marcador de contenido 2">
            <a:extLst>
              <a:ext uri="{FF2B5EF4-FFF2-40B4-BE49-F238E27FC236}">
                <a16:creationId xmlns:a16="http://schemas.microsoft.com/office/drawing/2014/main" id="{BA5FB62A-DA4A-4BA3-05AD-8B01B662E586}"/>
              </a:ext>
            </a:extLst>
          </p:cNvPr>
          <p:cNvSpPr>
            <a:spLocks noGrp="1"/>
          </p:cNvSpPr>
          <p:nvPr>
            <p:ph idx="1"/>
          </p:nvPr>
        </p:nvSpPr>
        <p:spPr/>
        <p:txBody>
          <a:bodyPr/>
          <a:lstStyle/>
          <a:p>
            <a:pPr marL="0" indent="0">
              <a:buNone/>
            </a:pPr>
            <a:r>
              <a:rPr lang="es-ES" b="1" dirty="0"/>
              <a:t>APIPA</a:t>
            </a:r>
            <a:r>
              <a:rPr lang="es-ES" dirty="0"/>
              <a:t> es un mecanismo que permite a un equipo asignarse automáticamente una dirección IP </a:t>
            </a:r>
            <a:r>
              <a:rPr lang="es-ES" b="1" dirty="0"/>
              <a:t>cuando no hay un servidor DHCP disponible</a:t>
            </a:r>
            <a:r>
              <a:rPr lang="es-ES" dirty="0"/>
              <a:t> para hacerlo.</a:t>
            </a:r>
          </a:p>
          <a:p>
            <a:pPr marL="0" indent="0">
              <a:buNone/>
            </a:pPr>
            <a:r>
              <a:rPr lang="es-ES" dirty="0"/>
              <a:t>Por ejemplo, si tu computadora está configurada para obtener una dirección IP automáticamente, pero no encuentra un servidor DHCP (que normalmente le daría esa dirección), </a:t>
            </a:r>
            <a:r>
              <a:rPr lang="es-ES" b="1" dirty="0"/>
              <a:t>no se queda sin IP</a:t>
            </a:r>
            <a:r>
              <a:rPr lang="es-ES" dirty="0"/>
              <a:t>: usa APIPA para asignarse una dirección </a:t>
            </a:r>
            <a:r>
              <a:rPr lang="es-ES" b="1" dirty="0"/>
              <a:t>por sí misma</a:t>
            </a:r>
            <a:r>
              <a:rPr lang="es-ES" dirty="0"/>
              <a:t>.</a:t>
            </a:r>
          </a:p>
          <a:p>
            <a:pPr marL="0" indent="0">
              <a:buNone/>
            </a:pPr>
            <a:endParaRPr lang="es-ES" dirty="0"/>
          </a:p>
        </p:txBody>
      </p:sp>
    </p:spTree>
    <p:extLst>
      <p:ext uri="{BB962C8B-B14F-4D97-AF65-F5344CB8AC3E}">
        <p14:creationId xmlns:p14="http://schemas.microsoft.com/office/powerpoint/2010/main" val="1734149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F0E0563-2382-872B-25C7-1A227582862D}"/>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2D8D4FD-1A0F-9593-0742-8BE18324ADB9}"/>
              </a:ext>
            </a:extLst>
          </p:cNvPr>
          <p:cNvSpPr>
            <a:spLocks noGrp="1"/>
          </p:cNvSpPr>
          <p:nvPr>
            <p:ph type="title"/>
          </p:nvPr>
        </p:nvSpPr>
        <p:spPr>
          <a:xfrm>
            <a:off x="521208" y="978408"/>
            <a:ext cx="6281928" cy="1463040"/>
          </a:xfrm>
        </p:spPr>
        <p:txBody>
          <a:bodyPr>
            <a:normAutofit/>
          </a:bodyPr>
          <a:lstStyle/>
          <a:p>
            <a:r>
              <a:rPr lang="es-ES" dirty="0"/>
              <a:t>2.3.2. APIPA (IPv4)</a:t>
            </a:r>
          </a:p>
        </p:txBody>
      </p:sp>
      <p:sp>
        <p:nvSpPr>
          <p:cNvPr id="13" name="Rectangle 12">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4F9DC0B4-F6D2-803B-F197-43214CFDC71A}"/>
              </a:ext>
            </a:extLst>
          </p:cNvPr>
          <p:cNvSpPr>
            <a:spLocks noGrp="1"/>
          </p:cNvSpPr>
          <p:nvPr>
            <p:ph idx="1"/>
          </p:nvPr>
        </p:nvSpPr>
        <p:spPr>
          <a:xfrm>
            <a:off x="521208" y="2578608"/>
            <a:ext cx="6281928" cy="3767328"/>
          </a:xfrm>
        </p:spPr>
        <p:txBody>
          <a:bodyPr>
            <a:normAutofit/>
          </a:bodyPr>
          <a:lstStyle/>
          <a:p>
            <a:pPr marL="0" indent="0">
              <a:lnSpc>
                <a:spcPct val="100000"/>
              </a:lnSpc>
              <a:buNone/>
            </a:pPr>
            <a:r>
              <a:rPr lang="es-ES"/>
              <a:t>¿Cómo funciona?</a:t>
            </a:r>
          </a:p>
          <a:p>
            <a:pPr marL="342900" indent="-342900">
              <a:lnSpc>
                <a:spcPct val="100000"/>
              </a:lnSpc>
              <a:buFont typeface="+mj-lt"/>
              <a:buAutoNum type="arabicPeriod"/>
            </a:pPr>
            <a:r>
              <a:rPr lang="es-ES" dirty="0"/>
              <a:t>El sistema operativo detecta que no hay respuesta del servidor DHCP.</a:t>
            </a:r>
            <a:endParaRPr lang="es-ES"/>
          </a:p>
          <a:p>
            <a:pPr marL="342900" indent="-342900">
              <a:lnSpc>
                <a:spcPct val="100000"/>
              </a:lnSpc>
              <a:buFont typeface="+mj-lt"/>
              <a:buAutoNum type="arabicPeriod"/>
            </a:pPr>
            <a:r>
              <a:rPr lang="es-ES" dirty="0"/>
              <a:t>El dispositivo elige una dirección IP del rango reservado 169.254.0.1 a 169.254.255.254 (reservado por la IANA).</a:t>
            </a:r>
            <a:endParaRPr lang="es-ES"/>
          </a:p>
          <a:p>
            <a:pPr marL="342900" indent="-342900">
              <a:lnSpc>
                <a:spcPct val="100000"/>
              </a:lnSpc>
              <a:buFont typeface="+mj-lt"/>
              <a:buAutoNum type="arabicPeriod"/>
            </a:pPr>
            <a:r>
              <a:rPr lang="es-ES" dirty="0"/>
              <a:t>Antes de usarla, verifica con paquetes broadcast que esa IP no esté siendo usada por otro equipo.</a:t>
            </a:r>
            <a:endParaRPr lang="es-ES"/>
          </a:p>
          <a:p>
            <a:pPr marL="342900" indent="-342900">
              <a:lnSpc>
                <a:spcPct val="100000"/>
              </a:lnSpc>
              <a:buFont typeface="+mj-lt"/>
              <a:buAutoNum type="arabicPeriod"/>
            </a:pPr>
            <a:r>
              <a:rPr lang="es-ES" dirty="0"/>
              <a:t>Si la dirección está libre, la usa temporalmente.</a:t>
            </a:r>
            <a:endParaRPr lang="es-ES"/>
          </a:p>
          <a:p>
            <a:pPr marL="342900" indent="-342900">
              <a:lnSpc>
                <a:spcPct val="100000"/>
              </a:lnSpc>
              <a:buFont typeface="+mj-lt"/>
              <a:buAutoNum type="arabicPeriod"/>
            </a:pPr>
            <a:r>
              <a:rPr lang="es-ES" dirty="0"/>
              <a:t>El equipo sigue intentando contactar un servidor DHCP cada 5 minutos; si lo encuentra, reemplaza la IP APIPA por la del DHCP.</a:t>
            </a:r>
            <a:endParaRPr lang="es-ES"/>
          </a:p>
        </p:txBody>
      </p:sp>
      <p:pic>
        <p:nvPicPr>
          <p:cNvPr id="6" name="Imagen 5" descr="Diagrama&#10;&#10;El contenido generado por IA puede ser incorrecto.">
            <a:extLst>
              <a:ext uri="{FF2B5EF4-FFF2-40B4-BE49-F238E27FC236}">
                <a16:creationId xmlns:a16="http://schemas.microsoft.com/office/drawing/2014/main" id="{9730D13A-434C-004A-6F01-039C37C169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5792" y="508090"/>
            <a:ext cx="3900213" cy="5843016"/>
          </a:xfrm>
          <a:prstGeom prst="rect">
            <a:avLst/>
          </a:prstGeom>
        </p:spPr>
      </p:pic>
    </p:spTree>
    <p:extLst>
      <p:ext uri="{BB962C8B-B14F-4D97-AF65-F5344CB8AC3E}">
        <p14:creationId xmlns:p14="http://schemas.microsoft.com/office/powerpoint/2010/main" val="4284477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D8F4EE-A852-D612-40C5-D09DBB787D9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6E133D-1459-5174-878F-038A10A0CD66}"/>
              </a:ext>
            </a:extLst>
          </p:cNvPr>
          <p:cNvSpPr>
            <a:spLocks noGrp="1"/>
          </p:cNvSpPr>
          <p:nvPr>
            <p:ph type="title"/>
          </p:nvPr>
        </p:nvSpPr>
        <p:spPr/>
        <p:txBody>
          <a:bodyPr/>
          <a:lstStyle/>
          <a:p>
            <a:r>
              <a:rPr lang="es-ES" dirty="0"/>
              <a:t>2.3.2. APIPA (IPv4)</a:t>
            </a:r>
          </a:p>
        </p:txBody>
      </p:sp>
      <p:sp>
        <p:nvSpPr>
          <p:cNvPr id="3" name="Marcador de contenido 2">
            <a:extLst>
              <a:ext uri="{FF2B5EF4-FFF2-40B4-BE49-F238E27FC236}">
                <a16:creationId xmlns:a16="http://schemas.microsoft.com/office/drawing/2014/main" id="{B61F7249-92C4-9070-082E-7DD9860B0159}"/>
              </a:ext>
            </a:extLst>
          </p:cNvPr>
          <p:cNvSpPr>
            <a:spLocks noGrp="1"/>
          </p:cNvSpPr>
          <p:nvPr>
            <p:ph idx="1"/>
          </p:nvPr>
        </p:nvSpPr>
        <p:spPr/>
        <p:txBody>
          <a:bodyPr/>
          <a:lstStyle/>
          <a:p>
            <a:pPr marL="0" indent="0">
              <a:buNone/>
            </a:pPr>
            <a:r>
              <a:rPr lang="es-ES" sz="2400" dirty="0"/>
              <a:t>¿Para que sirve?</a:t>
            </a:r>
          </a:p>
          <a:p>
            <a:pPr marL="0" indent="0">
              <a:buNone/>
            </a:pPr>
            <a:r>
              <a:rPr lang="es-ES" dirty="0"/>
              <a:t>Sirve para </a:t>
            </a:r>
            <a:r>
              <a:rPr lang="es-ES" b="1" dirty="0"/>
              <a:t>mantener una conectividad local básica</a:t>
            </a:r>
            <a:r>
              <a:rPr lang="es-ES" dirty="0"/>
              <a:t> (por ejemplo, entre computadoras de una red doméstica o de oficina pequeña) </a:t>
            </a:r>
            <a:r>
              <a:rPr lang="es-ES" b="1" dirty="0"/>
              <a:t>aunque no haya servidor DHCP ni conexión a Internet</a:t>
            </a:r>
            <a:r>
              <a:rPr lang="es-ES" dirty="0"/>
              <a:t>.</a:t>
            </a:r>
          </a:p>
          <a:p>
            <a:pPr marL="0" indent="0">
              <a:buNone/>
            </a:pPr>
            <a:r>
              <a:rPr lang="es-ES" dirty="0"/>
              <a:t>👉 Con APIPA puedes comunicarte con otros equipos del mismo rango (169.254.x.x), pero </a:t>
            </a:r>
            <a:r>
              <a:rPr lang="es-ES" b="1" dirty="0"/>
              <a:t>no puedes salir a Internet</a:t>
            </a:r>
            <a:r>
              <a:rPr lang="es-ES" dirty="0"/>
              <a:t>.</a:t>
            </a:r>
          </a:p>
          <a:p>
            <a:pPr marL="0" indent="0">
              <a:buNone/>
            </a:pPr>
            <a:endParaRPr lang="es-ES" dirty="0"/>
          </a:p>
        </p:txBody>
      </p:sp>
    </p:spTree>
    <p:extLst>
      <p:ext uri="{BB962C8B-B14F-4D97-AF65-F5344CB8AC3E}">
        <p14:creationId xmlns:p14="http://schemas.microsoft.com/office/powerpoint/2010/main" val="38121066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3822A-7F1A-E0FF-30E4-A4FEC9AF03D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FEE9A7-1BBB-F02D-14C0-3F36454721C7}"/>
              </a:ext>
            </a:extLst>
          </p:cNvPr>
          <p:cNvSpPr>
            <a:spLocks noGrp="1"/>
          </p:cNvSpPr>
          <p:nvPr>
            <p:ph type="title"/>
          </p:nvPr>
        </p:nvSpPr>
        <p:spPr/>
        <p:txBody>
          <a:bodyPr/>
          <a:lstStyle/>
          <a:p>
            <a:r>
              <a:rPr lang="es-ES" dirty="0"/>
              <a:t>2.3.2. APIPA (IPv4)</a:t>
            </a:r>
          </a:p>
        </p:txBody>
      </p:sp>
      <p:sp>
        <p:nvSpPr>
          <p:cNvPr id="3" name="Marcador de contenido 2">
            <a:extLst>
              <a:ext uri="{FF2B5EF4-FFF2-40B4-BE49-F238E27FC236}">
                <a16:creationId xmlns:a16="http://schemas.microsoft.com/office/drawing/2014/main" id="{B2526356-81A8-0594-6547-03527A99C4D6}"/>
              </a:ext>
            </a:extLst>
          </p:cNvPr>
          <p:cNvSpPr>
            <a:spLocks noGrp="1"/>
          </p:cNvSpPr>
          <p:nvPr>
            <p:ph idx="1"/>
          </p:nvPr>
        </p:nvSpPr>
        <p:spPr/>
        <p:txBody>
          <a:bodyPr/>
          <a:lstStyle/>
          <a:p>
            <a:pPr marL="0" indent="0">
              <a:buNone/>
            </a:pPr>
            <a:r>
              <a:rPr lang="es-ES" sz="2400" dirty="0"/>
              <a:t>Datos técnicos </a:t>
            </a:r>
          </a:p>
          <a:p>
            <a:pPr marL="0" indent="0">
              <a:buNone/>
            </a:pPr>
            <a:r>
              <a:rPr lang="es-ES" b="1" dirty="0"/>
              <a:t>Rango APIPA</a:t>
            </a:r>
            <a:r>
              <a:rPr lang="es-ES" dirty="0"/>
              <a:t>: 169.254.0.0/16</a:t>
            </a:r>
          </a:p>
          <a:p>
            <a:pPr marL="0" indent="0">
              <a:buNone/>
            </a:pPr>
            <a:r>
              <a:rPr lang="es-ES" b="1" dirty="0"/>
              <a:t>Primera y última dirección reservadas</a:t>
            </a:r>
            <a:r>
              <a:rPr lang="es-ES" dirty="0"/>
              <a:t>:</a:t>
            </a:r>
          </a:p>
          <a:p>
            <a:r>
              <a:rPr lang="es-ES" dirty="0"/>
              <a:t>169.254.0.0 → dirección de red</a:t>
            </a:r>
          </a:p>
          <a:p>
            <a:r>
              <a:rPr lang="es-ES" dirty="0"/>
              <a:t>169.254.255.255 → broadcast</a:t>
            </a:r>
          </a:p>
          <a:p>
            <a:pPr marL="0" indent="0">
              <a:buNone/>
            </a:pPr>
            <a:r>
              <a:rPr lang="es-ES" b="1" dirty="0"/>
              <a:t>Definido en</a:t>
            </a:r>
            <a:r>
              <a:rPr lang="es-ES" dirty="0"/>
              <a:t>: RFC 3927</a:t>
            </a:r>
          </a:p>
          <a:p>
            <a:pPr marL="0" indent="0">
              <a:buNone/>
            </a:pPr>
            <a:r>
              <a:rPr lang="es-ES" b="1" dirty="0"/>
              <a:t>En Linux</a:t>
            </a:r>
            <a:r>
              <a:rPr lang="es-ES" dirty="0"/>
              <a:t>: el servicio equivalente se llama</a:t>
            </a:r>
            <a:r>
              <a:rPr lang="es-ES" i="1" dirty="0"/>
              <a:t> </a:t>
            </a:r>
            <a:r>
              <a:rPr lang="es-ES" i="1" dirty="0" err="1"/>
              <a:t>avahi-autoipd</a:t>
            </a:r>
            <a:r>
              <a:rPr lang="es-ES" dirty="0"/>
              <a:t>.</a:t>
            </a:r>
          </a:p>
        </p:txBody>
      </p:sp>
    </p:spTree>
    <p:extLst>
      <p:ext uri="{BB962C8B-B14F-4D97-AF65-F5344CB8AC3E}">
        <p14:creationId xmlns:p14="http://schemas.microsoft.com/office/powerpoint/2010/main" val="3814461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EBF1CF-19B5-7551-BCB5-B93EE81757B2}"/>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2E02CBB9-C850-74AA-961A-2F7F10C3D670}"/>
              </a:ext>
            </a:extLst>
          </p:cNvPr>
          <p:cNvSpPr>
            <a:spLocks noGrp="1"/>
          </p:cNvSpPr>
          <p:nvPr>
            <p:ph type="title"/>
          </p:nvPr>
        </p:nvSpPr>
        <p:spPr>
          <a:xfrm>
            <a:off x="521208" y="978408"/>
            <a:ext cx="11155680" cy="1115568"/>
          </a:xfrm>
        </p:spPr>
        <p:txBody>
          <a:bodyPr>
            <a:normAutofit/>
          </a:bodyPr>
          <a:lstStyle/>
          <a:p>
            <a:r>
              <a:rPr lang="es-ES" dirty="0"/>
              <a:t>2.2. Protocolo DHCP</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Diagrama&#10;&#10;El contenido generado por IA puede ser incorrecto.">
            <a:extLst>
              <a:ext uri="{FF2B5EF4-FFF2-40B4-BE49-F238E27FC236}">
                <a16:creationId xmlns:a16="http://schemas.microsoft.com/office/drawing/2014/main" id="{B6CDE018-17F8-59EA-10C4-735D564BB90A}"/>
              </a:ext>
            </a:extLst>
          </p:cNvPr>
          <p:cNvPicPr>
            <a:picLocks noChangeAspect="1"/>
          </p:cNvPicPr>
          <p:nvPr/>
        </p:nvPicPr>
        <p:blipFill>
          <a:blip r:embed="rId2"/>
          <a:stretch>
            <a:fillRect/>
          </a:stretch>
        </p:blipFill>
        <p:spPr>
          <a:xfrm>
            <a:off x="517868" y="2820306"/>
            <a:ext cx="5639091" cy="3031011"/>
          </a:xfrm>
          <a:prstGeom prst="rect">
            <a:avLst/>
          </a:prstGeom>
        </p:spPr>
      </p:pic>
      <p:sp>
        <p:nvSpPr>
          <p:cNvPr id="3" name="Marcador de contenido 2">
            <a:extLst>
              <a:ext uri="{FF2B5EF4-FFF2-40B4-BE49-F238E27FC236}">
                <a16:creationId xmlns:a16="http://schemas.microsoft.com/office/drawing/2014/main" id="{FB01E86B-7F48-81CF-386E-2C31105D9652}"/>
              </a:ext>
            </a:extLst>
          </p:cNvPr>
          <p:cNvSpPr>
            <a:spLocks noGrp="1"/>
          </p:cNvSpPr>
          <p:nvPr>
            <p:ph idx="1"/>
          </p:nvPr>
        </p:nvSpPr>
        <p:spPr>
          <a:xfrm>
            <a:off x="6547104" y="2304288"/>
            <a:ext cx="5129784" cy="4050792"/>
          </a:xfrm>
        </p:spPr>
        <p:txBody>
          <a:bodyPr>
            <a:normAutofit/>
          </a:bodyPr>
          <a:lstStyle/>
          <a:p>
            <a:pPr marL="0" indent="0">
              <a:buNone/>
            </a:pPr>
            <a:r>
              <a:rPr lang="es-ES" dirty="0"/>
              <a:t>El protocolo DHCP (Dynamic Host </a:t>
            </a:r>
            <a:r>
              <a:rPr lang="es-ES" dirty="0" err="1"/>
              <a:t>Configuration</a:t>
            </a:r>
            <a:r>
              <a:rPr lang="es-ES" dirty="0"/>
              <a:t> </a:t>
            </a:r>
            <a:r>
              <a:rPr lang="es-ES" dirty="0" err="1"/>
              <a:t>Protocol</a:t>
            </a:r>
            <a:r>
              <a:rPr lang="es-ES" dirty="0"/>
              <a:t> o Protocolo de configuración dinámica de host) es un protocolo de la capa de aplicación encargado de configurar automática y dinámicamente los parámetros de conexión de los equipos cliente de una red. Es utilizado en arquitecturas cliente-servidor y da nombre a los servidores que lo implementan.</a:t>
            </a:r>
          </a:p>
          <a:p>
            <a:pPr marL="0" indent="0">
              <a:buNone/>
            </a:pPr>
            <a:r>
              <a:rPr lang="es-ES" dirty="0"/>
              <a:t>Este servicio se encuentra embebido incluso en los </a:t>
            </a:r>
            <a:r>
              <a:rPr lang="es-ES" dirty="0" err="1"/>
              <a:t>routers</a:t>
            </a:r>
            <a:r>
              <a:rPr lang="es-ES" dirty="0"/>
              <a:t> domésticos que los ISP suministran a cada cliente.</a:t>
            </a:r>
          </a:p>
        </p:txBody>
      </p:sp>
    </p:spTree>
    <p:extLst>
      <p:ext uri="{BB962C8B-B14F-4D97-AF65-F5344CB8AC3E}">
        <p14:creationId xmlns:p14="http://schemas.microsoft.com/office/powerpoint/2010/main" val="3366077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97EDF-71E1-EEB0-5675-8D168F9D347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910EC80-B226-1CB5-94CB-954EF707C7A4}"/>
              </a:ext>
            </a:extLst>
          </p:cNvPr>
          <p:cNvSpPr>
            <a:spLocks noGrp="1"/>
          </p:cNvSpPr>
          <p:nvPr>
            <p:ph type="title"/>
          </p:nvPr>
        </p:nvSpPr>
        <p:spPr/>
        <p:txBody>
          <a:bodyPr/>
          <a:lstStyle/>
          <a:p>
            <a:r>
              <a:rPr lang="es-ES" dirty="0"/>
              <a:t>2.3.3. SLAAC (IPv6)</a:t>
            </a:r>
          </a:p>
        </p:txBody>
      </p:sp>
      <p:sp>
        <p:nvSpPr>
          <p:cNvPr id="3" name="Marcador de contenido 2">
            <a:extLst>
              <a:ext uri="{FF2B5EF4-FFF2-40B4-BE49-F238E27FC236}">
                <a16:creationId xmlns:a16="http://schemas.microsoft.com/office/drawing/2014/main" id="{2158698B-222F-344B-6FD4-D0A046D284EA}"/>
              </a:ext>
            </a:extLst>
          </p:cNvPr>
          <p:cNvSpPr>
            <a:spLocks noGrp="1"/>
          </p:cNvSpPr>
          <p:nvPr>
            <p:ph idx="1"/>
          </p:nvPr>
        </p:nvSpPr>
        <p:spPr/>
        <p:txBody>
          <a:bodyPr/>
          <a:lstStyle/>
          <a:p>
            <a:pPr marL="0" indent="0">
              <a:buNone/>
            </a:pPr>
            <a:r>
              <a:rPr lang="es-ES" b="1" dirty="0"/>
              <a:t>SLAAC (</a:t>
            </a:r>
            <a:r>
              <a:rPr lang="es-ES" b="1" dirty="0" err="1"/>
              <a:t>Stateless</a:t>
            </a:r>
            <a:r>
              <a:rPr lang="es-ES" b="1" dirty="0"/>
              <a:t> </a:t>
            </a:r>
            <a:r>
              <a:rPr lang="es-ES" b="1" dirty="0" err="1"/>
              <a:t>Address</a:t>
            </a:r>
            <a:r>
              <a:rPr lang="es-ES" b="1" dirty="0"/>
              <a:t> </a:t>
            </a:r>
            <a:r>
              <a:rPr lang="es-ES" b="1" dirty="0" err="1"/>
              <a:t>Autoconfiguration</a:t>
            </a:r>
            <a:r>
              <a:rPr lang="es-ES" b="1" dirty="0"/>
              <a:t>)</a:t>
            </a:r>
            <a:r>
              <a:rPr lang="es-ES" dirty="0"/>
              <a:t> es un mecanismo de </a:t>
            </a:r>
            <a:r>
              <a:rPr lang="es-ES" b="1" dirty="0"/>
              <a:t>autoconfiguración automática de direcciones IPv6</a:t>
            </a:r>
            <a:r>
              <a:rPr lang="es-ES" dirty="0"/>
              <a:t> que permite a los dispositivos obtener su </a:t>
            </a:r>
            <a:r>
              <a:rPr lang="es-ES" b="1" dirty="0"/>
              <a:t>propia dirección IP y parámetros básicos de red</a:t>
            </a:r>
            <a:r>
              <a:rPr lang="es-ES" dirty="0"/>
              <a:t> sin necesidad de un servidor DHCP.</a:t>
            </a:r>
          </a:p>
          <a:p>
            <a:pPr marL="0" indent="0">
              <a:buNone/>
            </a:pPr>
            <a:r>
              <a:rPr lang="es-ES" dirty="0"/>
              <a:t>Esto hace que la red sea más autónoma: el propio </a:t>
            </a:r>
            <a:r>
              <a:rPr lang="es-ES" b="1" dirty="0" err="1"/>
              <a:t>router</a:t>
            </a:r>
            <a:r>
              <a:rPr lang="es-ES" b="1" dirty="0"/>
              <a:t> IPv6</a:t>
            </a:r>
            <a:r>
              <a:rPr lang="es-ES" dirty="0"/>
              <a:t> proporciona la información necesaria para que los dispositivos se configuren.</a:t>
            </a:r>
          </a:p>
          <a:p>
            <a:pPr marL="0" indent="0">
              <a:buNone/>
            </a:pPr>
            <a:endParaRPr lang="es-ES" dirty="0"/>
          </a:p>
        </p:txBody>
      </p:sp>
    </p:spTree>
    <p:extLst>
      <p:ext uri="{BB962C8B-B14F-4D97-AF65-F5344CB8AC3E}">
        <p14:creationId xmlns:p14="http://schemas.microsoft.com/office/powerpoint/2010/main" val="17598536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C248944-0C67-68C4-9B13-7072FDF138F1}"/>
            </a:ext>
          </a:extLst>
        </p:cNvPr>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2B8CB73-C03A-1FDA-78BA-DF7A547CC8AB}"/>
              </a:ext>
            </a:extLst>
          </p:cNvPr>
          <p:cNvSpPr>
            <a:spLocks noGrp="1"/>
          </p:cNvSpPr>
          <p:nvPr>
            <p:ph type="title"/>
          </p:nvPr>
        </p:nvSpPr>
        <p:spPr>
          <a:xfrm>
            <a:off x="521208" y="978408"/>
            <a:ext cx="6281928" cy="1463040"/>
          </a:xfrm>
        </p:spPr>
        <p:txBody>
          <a:bodyPr>
            <a:normAutofit/>
          </a:bodyPr>
          <a:lstStyle/>
          <a:p>
            <a:r>
              <a:rPr lang="es-ES" dirty="0"/>
              <a:t>2.3.3. SLAAC (IPv6)</a:t>
            </a:r>
          </a:p>
        </p:txBody>
      </p:sp>
      <p:sp>
        <p:nvSpPr>
          <p:cNvPr id="15" name="Rectangle 11">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contenido 2">
            <a:extLst>
              <a:ext uri="{FF2B5EF4-FFF2-40B4-BE49-F238E27FC236}">
                <a16:creationId xmlns:a16="http://schemas.microsoft.com/office/drawing/2014/main" id="{8C701B39-8359-408B-5FE5-76B89E33FBCD}"/>
              </a:ext>
            </a:extLst>
          </p:cNvPr>
          <p:cNvSpPr>
            <a:spLocks noGrp="1"/>
          </p:cNvSpPr>
          <p:nvPr>
            <p:ph idx="1"/>
          </p:nvPr>
        </p:nvSpPr>
        <p:spPr>
          <a:xfrm>
            <a:off x="521208" y="2578608"/>
            <a:ext cx="6281928" cy="3767328"/>
          </a:xfrm>
        </p:spPr>
        <p:txBody>
          <a:bodyPr>
            <a:normAutofit/>
          </a:bodyPr>
          <a:lstStyle/>
          <a:p>
            <a:pPr marL="0" indent="0">
              <a:lnSpc>
                <a:spcPct val="100000"/>
              </a:lnSpc>
              <a:buNone/>
            </a:pPr>
            <a:r>
              <a:rPr lang="es-ES" sz="1100" b="1"/>
              <a:t>¿Cómo funciona?</a:t>
            </a:r>
          </a:p>
          <a:p>
            <a:pPr marL="0" indent="0">
              <a:lnSpc>
                <a:spcPct val="100000"/>
              </a:lnSpc>
              <a:buNone/>
            </a:pPr>
            <a:r>
              <a:rPr lang="es-ES" sz="1100"/>
              <a:t>Cuando un dispositivo con IPv6 se conecta a una red:</a:t>
            </a:r>
          </a:p>
          <a:p>
            <a:pPr marL="342900" indent="-342900">
              <a:lnSpc>
                <a:spcPct val="100000"/>
              </a:lnSpc>
              <a:buFont typeface="+mj-lt"/>
              <a:buAutoNum type="arabicPeriod"/>
            </a:pPr>
            <a:r>
              <a:rPr lang="es-ES" sz="1100" b="1"/>
              <a:t>Genera automáticamente una dirección local de enlace (Link-Local)</a:t>
            </a:r>
            <a:r>
              <a:rPr lang="es-ES" sz="1100"/>
              <a:t> con el prefijo </a:t>
            </a:r>
            <a:r>
              <a:rPr lang="es-ES" sz="1100" b="1"/>
              <a:t>fe80::/10</a:t>
            </a:r>
            <a:r>
              <a:rPr lang="es-ES" sz="1100"/>
              <a:t>.</a:t>
            </a:r>
            <a:br>
              <a:rPr lang="es-ES" sz="1100"/>
            </a:br>
            <a:r>
              <a:rPr lang="es-ES" sz="1100"/>
              <a:t>Esta dirección solo sirve para comunicarse dentro del mismo segmento de red (por ejemplo, entre equipos del mismo switch).</a:t>
            </a:r>
          </a:p>
          <a:p>
            <a:pPr marL="342900" indent="-342900">
              <a:lnSpc>
                <a:spcPct val="100000"/>
              </a:lnSpc>
              <a:buFont typeface="+mj-lt"/>
              <a:buAutoNum type="arabicPeriod"/>
            </a:pPr>
            <a:r>
              <a:rPr lang="es-ES" sz="1100" b="1"/>
              <a:t>Envía un mensaje ICMPv6 (</a:t>
            </a:r>
            <a:r>
              <a:rPr lang="es-ES" sz="1100" b="1" err="1"/>
              <a:t>Router</a:t>
            </a:r>
            <a:r>
              <a:rPr lang="es-ES" sz="1100" b="1"/>
              <a:t> </a:t>
            </a:r>
            <a:r>
              <a:rPr lang="es-ES" sz="1100" b="1" err="1"/>
              <a:t>Solicitation</a:t>
            </a:r>
            <a:r>
              <a:rPr lang="es-ES" sz="1100" b="1"/>
              <a:t>, RS)</a:t>
            </a:r>
            <a:r>
              <a:rPr lang="es-ES" sz="1100"/>
              <a:t> solicitando información de configuración al </a:t>
            </a:r>
            <a:r>
              <a:rPr lang="es-ES" sz="1100" err="1"/>
              <a:t>router</a:t>
            </a:r>
            <a:r>
              <a:rPr lang="es-ES" sz="1100"/>
              <a:t> del segmento.</a:t>
            </a:r>
          </a:p>
          <a:p>
            <a:pPr marL="342900" indent="-342900">
              <a:lnSpc>
                <a:spcPct val="100000"/>
              </a:lnSpc>
              <a:buFont typeface="+mj-lt"/>
              <a:buAutoNum type="arabicPeriod"/>
            </a:pPr>
            <a:r>
              <a:rPr lang="es-ES" sz="1100" b="1"/>
              <a:t>El</a:t>
            </a:r>
            <a:r>
              <a:rPr lang="es-ES" sz="1100"/>
              <a:t> </a:t>
            </a:r>
            <a:r>
              <a:rPr lang="es-ES" sz="1100" b="1" err="1"/>
              <a:t>router</a:t>
            </a:r>
            <a:r>
              <a:rPr lang="es-ES" sz="1100" b="1"/>
              <a:t> responde con un mensaje ICMPv6 (</a:t>
            </a:r>
            <a:r>
              <a:rPr lang="es-ES" sz="1100" b="1" err="1"/>
              <a:t>Router</a:t>
            </a:r>
            <a:r>
              <a:rPr lang="es-ES" sz="1100" b="1"/>
              <a:t> </a:t>
            </a:r>
            <a:r>
              <a:rPr lang="es-ES" sz="1100" b="1" err="1"/>
              <a:t>Advertisement</a:t>
            </a:r>
            <a:r>
              <a:rPr lang="es-ES" sz="1100" b="1"/>
              <a:t>, RA)</a:t>
            </a:r>
            <a:r>
              <a:rPr lang="es-ES" sz="1100"/>
              <a:t>, que incluye:</a:t>
            </a:r>
          </a:p>
          <a:p>
            <a:pPr lvl="1">
              <a:lnSpc>
                <a:spcPct val="100000"/>
              </a:lnSpc>
            </a:pPr>
            <a:r>
              <a:rPr lang="es-ES" sz="1100"/>
              <a:t>El </a:t>
            </a:r>
            <a:r>
              <a:rPr lang="es-ES" sz="1100" b="1"/>
              <a:t>prefijo de red</a:t>
            </a:r>
            <a:r>
              <a:rPr lang="es-ES" sz="1100"/>
              <a:t>.</a:t>
            </a:r>
          </a:p>
          <a:p>
            <a:pPr lvl="1">
              <a:lnSpc>
                <a:spcPct val="100000"/>
              </a:lnSpc>
            </a:pPr>
            <a:r>
              <a:rPr lang="es-ES" sz="1100"/>
              <a:t>Información de </a:t>
            </a:r>
            <a:r>
              <a:rPr lang="es-ES" sz="1100" b="1"/>
              <a:t>puerta de enlace (</a:t>
            </a:r>
            <a:r>
              <a:rPr lang="es-ES" sz="1100" b="1" err="1"/>
              <a:t>gateway</a:t>
            </a:r>
            <a:r>
              <a:rPr lang="es-ES" sz="1100" b="1"/>
              <a:t>)</a:t>
            </a:r>
            <a:r>
              <a:rPr lang="es-ES" sz="1100"/>
              <a:t>.</a:t>
            </a:r>
          </a:p>
          <a:p>
            <a:pPr lvl="1">
              <a:lnSpc>
                <a:spcPct val="100000"/>
              </a:lnSpc>
            </a:pPr>
            <a:r>
              <a:rPr lang="es-ES" sz="1100"/>
              <a:t>Opcionalmente, información sobre </a:t>
            </a:r>
            <a:r>
              <a:rPr lang="es-ES" sz="1100" b="1"/>
              <a:t>DNS u otros servicios</a:t>
            </a:r>
            <a:r>
              <a:rPr lang="es-ES" sz="1100"/>
              <a:t>.</a:t>
            </a:r>
          </a:p>
          <a:p>
            <a:pPr marL="342900" indent="-342900">
              <a:lnSpc>
                <a:spcPct val="100000"/>
              </a:lnSpc>
              <a:buFont typeface="+mj-lt"/>
              <a:buAutoNum type="arabicPeriod"/>
            </a:pPr>
            <a:r>
              <a:rPr lang="es-ES" sz="1100"/>
              <a:t>El equipo </a:t>
            </a:r>
            <a:r>
              <a:rPr lang="es-ES" sz="1100" b="1"/>
              <a:t>combina el prefijo del </a:t>
            </a:r>
            <a:r>
              <a:rPr lang="es-ES" sz="1100" b="1" err="1"/>
              <a:t>router</a:t>
            </a:r>
            <a:r>
              <a:rPr lang="es-ES" sz="1100" b="1"/>
              <a:t> con su identificador de interfaz (EUI-64 o aleatorio)</a:t>
            </a:r>
            <a:r>
              <a:rPr lang="es-ES" sz="1100"/>
              <a:t> para formar su </a:t>
            </a:r>
            <a:r>
              <a:rPr lang="es-ES" sz="1100" b="1"/>
              <a:t>dirección IPv6 global</a:t>
            </a:r>
            <a:r>
              <a:rPr lang="es-ES" sz="1100"/>
              <a:t>.</a:t>
            </a:r>
          </a:p>
          <a:p>
            <a:pPr marL="0" indent="0">
              <a:lnSpc>
                <a:spcPct val="100000"/>
              </a:lnSpc>
              <a:buNone/>
            </a:pPr>
            <a:endParaRPr lang="es-ES" sz="1100"/>
          </a:p>
        </p:txBody>
      </p:sp>
      <p:pic>
        <p:nvPicPr>
          <p:cNvPr id="5" name="Imagen 4" descr="Diagrama&#10;&#10;El contenido generado por IA puede ser incorrecto.">
            <a:extLst>
              <a:ext uri="{FF2B5EF4-FFF2-40B4-BE49-F238E27FC236}">
                <a16:creationId xmlns:a16="http://schemas.microsoft.com/office/drawing/2014/main" id="{828E3AC9-7630-3B1E-E1FA-6A01E7762E40}"/>
              </a:ext>
            </a:extLst>
          </p:cNvPr>
          <p:cNvPicPr>
            <a:picLocks noChangeAspect="1"/>
          </p:cNvPicPr>
          <p:nvPr/>
        </p:nvPicPr>
        <p:blipFill>
          <a:blip r:embed="rId2"/>
          <a:stretch>
            <a:fillRect/>
          </a:stretch>
        </p:blipFill>
        <p:spPr>
          <a:xfrm>
            <a:off x="7317668" y="3443168"/>
            <a:ext cx="4356461" cy="2907937"/>
          </a:xfrm>
          <a:prstGeom prst="rect">
            <a:avLst/>
          </a:prstGeom>
        </p:spPr>
      </p:pic>
    </p:spTree>
    <p:extLst>
      <p:ext uri="{BB962C8B-B14F-4D97-AF65-F5344CB8AC3E}">
        <p14:creationId xmlns:p14="http://schemas.microsoft.com/office/powerpoint/2010/main" val="19151768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C6412-8582-9F0C-4E92-A150C5394F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BD29312-9FA8-38AD-6A69-133D9FEFC017}"/>
              </a:ext>
            </a:extLst>
          </p:cNvPr>
          <p:cNvSpPr>
            <a:spLocks noGrp="1"/>
          </p:cNvSpPr>
          <p:nvPr>
            <p:ph type="title"/>
          </p:nvPr>
        </p:nvSpPr>
        <p:spPr/>
        <p:txBody>
          <a:bodyPr/>
          <a:lstStyle/>
          <a:p>
            <a:r>
              <a:rPr lang="es-ES" dirty="0"/>
              <a:t>2.3.3. SLAAC (IPv6)</a:t>
            </a:r>
          </a:p>
        </p:txBody>
      </p:sp>
      <p:sp>
        <p:nvSpPr>
          <p:cNvPr id="3" name="Marcador de contenido 2">
            <a:extLst>
              <a:ext uri="{FF2B5EF4-FFF2-40B4-BE49-F238E27FC236}">
                <a16:creationId xmlns:a16="http://schemas.microsoft.com/office/drawing/2014/main" id="{381CD321-5739-8989-0A68-3F1E0C267EDD}"/>
              </a:ext>
            </a:extLst>
          </p:cNvPr>
          <p:cNvSpPr>
            <a:spLocks noGrp="1"/>
          </p:cNvSpPr>
          <p:nvPr>
            <p:ph idx="1"/>
          </p:nvPr>
        </p:nvSpPr>
        <p:spPr/>
        <p:txBody>
          <a:bodyPr>
            <a:normAutofit/>
          </a:bodyPr>
          <a:lstStyle/>
          <a:p>
            <a:pPr marL="0" indent="0">
              <a:buNone/>
            </a:pPr>
            <a:r>
              <a:rPr lang="es-ES" b="1" dirty="0"/>
              <a:t>Opciones posibles con SLAAC:</a:t>
            </a:r>
          </a:p>
          <a:p>
            <a:pPr marL="0" indent="0">
              <a:buNone/>
            </a:pPr>
            <a:r>
              <a:rPr lang="es-ES" dirty="0"/>
              <a:t>Los mensajes RA pueden indicar diferentes modos de configuración:</a:t>
            </a:r>
          </a:p>
          <a:p>
            <a:r>
              <a:rPr lang="es-ES" b="1" dirty="0"/>
              <a:t>Opción 1: SLAAC puro</a:t>
            </a:r>
            <a:br>
              <a:rPr lang="es-ES" dirty="0"/>
            </a:br>
            <a:r>
              <a:rPr lang="es-ES" dirty="0"/>
              <a:t>El nodo utiliza únicamente la información del prefijo y el </a:t>
            </a:r>
            <a:r>
              <a:rPr lang="es-ES" dirty="0" err="1"/>
              <a:t>gateway</a:t>
            </a:r>
            <a:r>
              <a:rPr lang="es-ES" dirty="0"/>
              <a:t> anunciados por el </a:t>
            </a:r>
            <a:r>
              <a:rPr lang="es-ES" dirty="0" err="1"/>
              <a:t>router</a:t>
            </a:r>
            <a:r>
              <a:rPr lang="es-ES" dirty="0"/>
              <a:t>.</a:t>
            </a:r>
            <a:br>
              <a:rPr lang="es-ES" dirty="0"/>
            </a:br>
            <a:r>
              <a:rPr lang="es-ES" dirty="0"/>
              <a:t>👉 No hay servidor DHCPv6 involucrado.</a:t>
            </a:r>
          </a:p>
          <a:p>
            <a:r>
              <a:rPr lang="es-ES" b="1" dirty="0"/>
              <a:t>Opción 2: SLAAC + DHCPv6</a:t>
            </a:r>
            <a:br>
              <a:rPr lang="es-ES" dirty="0"/>
            </a:br>
            <a:r>
              <a:rPr lang="es-ES" dirty="0"/>
              <a:t>El </a:t>
            </a:r>
            <a:r>
              <a:rPr lang="es-ES" dirty="0" err="1"/>
              <a:t>router</a:t>
            </a:r>
            <a:r>
              <a:rPr lang="es-ES" dirty="0"/>
              <a:t> da el prefijo y </a:t>
            </a:r>
            <a:r>
              <a:rPr lang="es-ES" dirty="0" err="1"/>
              <a:t>gateway</a:t>
            </a:r>
            <a:r>
              <a:rPr lang="es-ES" dirty="0"/>
              <a:t>, pero el dispositivo consulta un </a:t>
            </a:r>
            <a:r>
              <a:rPr lang="es-ES" b="1" dirty="0"/>
              <a:t>servidor DHCPv6</a:t>
            </a:r>
            <a:r>
              <a:rPr lang="es-ES" dirty="0"/>
              <a:t> para obtener parámetros adicionales (como los servidores DNS).</a:t>
            </a:r>
          </a:p>
          <a:p>
            <a:r>
              <a:rPr lang="es-ES" b="1" dirty="0"/>
              <a:t>Opción 3: DHCPv6 completo</a:t>
            </a:r>
            <a:br>
              <a:rPr lang="es-ES" dirty="0"/>
            </a:br>
            <a:r>
              <a:rPr lang="es-ES" dirty="0"/>
              <a:t>El </a:t>
            </a:r>
            <a:r>
              <a:rPr lang="es-ES" dirty="0" err="1"/>
              <a:t>router</a:t>
            </a:r>
            <a:r>
              <a:rPr lang="es-ES" dirty="0"/>
              <a:t> indica que el nodo debe obtener toda su configuración desde un servidor DHCPv6.</a:t>
            </a:r>
          </a:p>
          <a:p>
            <a:pPr marL="0" indent="0">
              <a:buNone/>
            </a:pPr>
            <a:endParaRPr lang="es-ES" dirty="0"/>
          </a:p>
        </p:txBody>
      </p:sp>
    </p:spTree>
    <p:extLst>
      <p:ext uri="{BB962C8B-B14F-4D97-AF65-F5344CB8AC3E}">
        <p14:creationId xmlns:p14="http://schemas.microsoft.com/office/powerpoint/2010/main" val="13132699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7E9AC-42FA-8E09-9BEC-56DFC4221E1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DD0A94-EA0E-8B7C-2AD1-BE425D46AE70}"/>
              </a:ext>
            </a:extLst>
          </p:cNvPr>
          <p:cNvSpPr>
            <a:spLocks noGrp="1"/>
          </p:cNvSpPr>
          <p:nvPr>
            <p:ph type="title"/>
          </p:nvPr>
        </p:nvSpPr>
        <p:spPr/>
        <p:txBody>
          <a:bodyPr/>
          <a:lstStyle/>
          <a:p>
            <a:r>
              <a:rPr lang="es-ES" dirty="0"/>
              <a:t>2.3.3. SLAAC (IPv6)</a:t>
            </a:r>
          </a:p>
        </p:txBody>
      </p:sp>
      <p:graphicFrame>
        <p:nvGraphicFramePr>
          <p:cNvPr id="4" name="Marcador de contenido 3">
            <a:extLst>
              <a:ext uri="{FF2B5EF4-FFF2-40B4-BE49-F238E27FC236}">
                <a16:creationId xmlns:a16="http://schemas.microsoft.com/office/drawing/2014/main" id="{ABACBFE7-62C2-60E8-C82B-351748784E3B}"/>
              </a:ext>
            </a:extLst>
          </p:cNvPr>
          <p:cNvGraphicFramePr>
            <a:graphicFrameLocks noGrp="1"/>
          </p:cNvGraphicFramePr>
          <p:nvPr>
            <p:ph idx="1"/>
            <p:extLst>
              <p:ext uri="{D42A27DB-BD31-4B8C-83A1-F6EECF244321}">
                <p14:modId xmlns:p14="http://schemas.microsoft.com/office/powerpoint/2010/main" val="1615148884"/>
              </p:ext>
            </p:extLst>
          </p:nvPr>
        </p:nvGraphicFramePr>
        <p:xfrm>
          <a:off x="520700" y="2578100"/>
          <a:ext cx="11156950" cy="2219960"/>
        </p:xfrm>
        <a:graphic>
          <a:graphicData uri="http://schemas.openxmlformats.org/drawingml/2006/table">
            <a:tbl>
              <a:tblPr firstRow="1" bandRow="1">
                <a:tableStyleId>{5C22544A-7EE6-4342-B048-85BDC9FD1C3A}</a:tableStyleId>
              </a:tblPr>
              <a:tblGrid>
                <a:gridCol w="5578475">
                  <a:extLst>
                    <a:ext uri="{9D8B030D-6E8A-4147-A177-3AD203B41FA5}">
                      <a16:colId xmlns:a16="http://schemas.microsoft.com/office/drawing/2014/main" val="566980586"/>
                    </a:ext>
                  </a:extLst>
                </a:gridCol>
                <a:gridCol w="5578475">
                  <a:extLst>
                    <a:ext uri="{9D8B030D-6E8A-4147-A177-3AD203B41FA5}">
                      <a16:colId xmlns:a16="http://schemas.microsoft.com/office/drawing/2014/main" val="1872382223"/>
                    </a:ext>
                  </a:extLst>
                </a:gridCol>
              </a:tblGrid>
              <a:tr h="357605">
                <a:tc>
                  <a:txBody>
                    <a:bodyPr/>
                    <a:lstStyle/>
                    <a:p>
                      <a:r>
                        <a:rPr lang="es-ES" dirty="0"/>
                        <a:t>Característica</a:t>
                      </a:r>
                    </a:p>
                  </a:txBody>
                  <a:tcPr/>
                </a:tc>
                <a:tc>
                  <a:txBody>
                    <a:bodyPr/>
                    <a:lstStyle/>
                    <a:p>
                      <a:r>
                        <a:rPr lang="es-ES" dirty="0"/>
                        <a:t>SLAAC</a:t>
                      </a:r>
                    </a:p>
                  </a:txBody>
                  <a:tcPr/>
                </a:tc>
                <a:extLst>
                  <a:ext uri="{0D108BD9-81ED-4DB2-BD59-A6C34878D82A}">
                    <a16:rowId xmlns:a16="http://schemas.microsoft.com/office/drawing/2014/main" val="2718659802"/>
                  </a:ext>
                </a:extLst>
              </a:tr>
              <a:tr h="370840">
                <a:tc>
                  <a:txBody>
                    <a:bodyPr/>
                    <a:lstStyle/>
                    <a:p>
                      <a:r>
                        <a:rPr lang="es-ES" dirty="0"/>
                        <a:t>Protocolo usado</a:t>
                      </a:r>
                    </a:p>
                  </a:txBody>
                  <a:tcPr/>
                </a:tc>
                <a:tc>
                  <a:txBody>
                    <a:bodyPr/>
                    <a:lstStyle/>
                    <a:p>
                      <a:r>
                        <a:rPr lang="es-ES" dirty="0"/>
                        <a:t>ICMPv6 (mensajes RA y RS)</a:t>
                      </a:r>
                    </a:p>
                  </a:txBody>
                  <a:tcPr/>
                </a:tc>
                <a:extLst>
                  <a:ext uri="{0D108BD9-81ED-4DB2-BD59-A6C34878D82A}">
                    <a16:rowId xmlns:a16="http://schemas.microsoft.com/office/drawing/2014/main" val="2403108775"/>
                  </a:ext>
                </a:extLst>
              </a:tr>
              <a:tr h="370840">
                <a:tc>
                  <a:txBody>
                    <a:bodyPr/>
                    <a:lstStyle/>
                    <a:p>
                      <a:r>
                        <a:rPr lang="es-ES" dirty="0"/>
                        <a:t>Servidor requerido</a:t>
                      </a:r>
                    </a:p>
                  </a:txBody>
                  <a:tcPr/>
                </a:tc>
                <a:tc>
                  <a:txBody>
                    <a:bodyPr/>
                    <a:lstStyle/>
                    <a:p>
                      <a:r>
                        <a:rPr lang="es-ES" dirty="0"/>
                        <a:t>No necesariamente (el </a:t>
                      </a:r>
                      <a:r>
                        <a:rPr lang="es-ES" dirty="0" err="1"/>
                        <a:t>router</a:t>
                      </a:r>
                      <a:r>
                        <a:rPr lang="es-ES" dirty="0"/>
                        <a:t> puede bastar)</a:t>
                      </a:r>
                    </a:p>
                  </a:txBody>
                  <a:tcPr/>
                </a:tc>
                <a:extLst>
                  <a:ext uri="{0D108BD9-81ED-4DB2-BD59-A6C34878D82A}">
                    <a16:rowId xmlns:a16="http://schemas.microsoft.com/office/drawing/2014/main" val="195223514"/>
                  </a:ext>
                </a:extLst>
              </a:tr>
              <a:tr h="370840">
                <a:tc>
                  <a:txBody>
                    <a:bodyPr/>
                    <a:lstStyle/>
                    <a:p>
                      <a:r>
                        <a:rPr lang="es-ES" dirty="0"/>
                        <a:t>Rango de direcciones</a:t>
                      </a:r>
                    </a:p>
                  </a:txBody>
                  <a:tcPr/>
                </a:tc>
                <a:tc>
                  <a:txBody>
                    <a:bodyPr/>
                    <a:lstStyle/>
                    <a:p>
                      <a:r>
                        <a:rPr lang="es-ES" dirty="0"/>
                        <a:t>Prefijo anunciado por el </a:t>
                      </a:r>
                      <a:r>
                        <a:rPr lang="es-ES" dirty="0" err="1"/>
                        <a:t>router</a:t>
                      </a:r>
                      <a:endParaRPr lang="es-ES" dirty="0"/>
                    </a:p>
                  </a:txBody>
                  <a:tcPr/>
                </a:tc>
                <a:extLst>
                  <a:ext uri="{0D108BD9-81ED-4DB2-BD59-A6C34878D82A}">
                    <a16:rowId xmlns:a16="http://schemas.microsoft.com/office/drawing/2014/main" val="1848595072"/>
                  </a:ext>
                </a:extLst>
              </a:tr>
              <a:tr h="370840">
                <a:tc>
                  <a:txBody>
                    <a:bodyPr/>
                    <a:lstStyle/>
                    <a:p>
                      <a:r>
                        <a:rPr lang="es-ES" dirty="0"/>
                        <a:t>Configuración posible</a:t>
                      </a:r>
                    </a:p>
                  </a:txBody>
                  <a:tcPr/>
                </a:tc>
                <a:tc>
                  <a:txBody>
                    <a:bodyPr/>
                    <a:lstStyle/>
                    <a:p>
                      <a:r>
                        <a:rPr lang="es-ES" dirty="0"/>
                        <a:t>Automática, sin estado (“</a:t>
                      </a:r>
                      <a:r>
                        <a:rPr lang="es-ES" dirty="0" err="1"/>
                        <a:t>stateless</a:t>
                      </a:r>
                      <a:r>
                        <a:rPr lang="es-ES" dirty="0"/>
                        <a:t>”)</a:t>
                      </a:r>
                    </a:p>
                  </a:txBody>
                  <a:tcPr/>
                </a:tc>
                <a:extLst>
                  <a:ext uri="{0D108BD9-81ED-4DB2-BD59-A6C34878D82A}">
                    <a16:rowId xmlns:a16="http://schemas.microsoft.com/office/drawing/2014/main" val="3033918959"/>
                  </a:ext>
                </a:extLst>
              </a:tr>
              <a:tr h="370840">
                <a:tc>
                  <a:txBody>
                    <a:bodyPr/>
                    <a:lstStyle/>
                    <a:p>
                      <a:r>
                        <a:rPr lang="es-ES" dirty="0"/>
                        <a:t>Dirección local de enlace</a:t>
                      </a:r>
                    </a:p>
                  </a:txBody>
                  <a:tcPr/>
                </a:tc>
                <a:tc>
                  <a:txBody>
                    <a:bodyPr/>
                    <a:lstStyle/>
                    <a:p>
                      <a:r>
                        <a:rPr lang="es-ES" dirty="0"/>
                        <a:t>Fe80::/10</a:t>
                      </a:r>
                    </a:p>
                  </a:txBody>
                  <a:tcPr/>
                </a:tc>
                <a:extLst>
                  <a:ext uri="{0D108BD9-81ED-4DB2-BD59-A6C34878D82A}">
                    <a16:rowId xmlns:a16="http://schemas.microsoft.com/office/drawing/2014/main" val="3778840771"/>
                  </a:ext>
                </a:extLst>
              </a:tr>
            </a:tbl>
          </a:graphicData>
        </a:graphic>
      </p:graphicFrame>
    </p:spTree>
    <p:extLst>
      <p:ext uri="{BB962C8B-B14F-4D97-AF65-F5344CB8AC3E}">
        <p14:creationId xmlns:p14="http://schemas.microsoft.com/office/powerpoint/2010/main" val="35461214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466066-D714-096D-8689-AA835F3DB64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D76F10-2AF2-1236-19F7-20B3619F022F}"/>
              </a:ext>
            </a:extLst>
          </p:cNvPr>
          <p:cNvSpPr>
            <a:spLocks noGrp="1"/>
          </p:cNvSpPr>
          <p:nvPr>
            <p:ph type="title"/>
          </p:nvPr>
        </p:nvSpPr>
        <p:spPr/>
        <p:txBody>
          <a:bodyPr/>
          <a:lstStyle/>
          <a:p>
            <a:r>
              <a:rPr lang="es-ES" dirty="0"/>
              <a:t>2.4. Servidor DHCP</a:t>
            </a:r>
          </a:p>
        </p:txBody>
      </p:sp>
      <p:sp>
        <p:nvSpPr>
          <p:cNvPr id="3" name="Marcador de contenido 2">
            <a:extLst>
              <a:ext uri="{FF2B5EF4-FFF2-40B4-BE49-F238E27FC236}">
                <a16:creationId xmlns:a16="http://schemas.microsoft.com/office/drawing/2014/main" id="{B8828272-3203-B7A2-C59D-7A419CFEEF28}"/>
              </a:ext>
            </a:extLst>
          </p:cNvPr>
          <p:cNvSpPr>
            <a:spLocks noGrp="1"/>
          </p:cNvSpPr>
          <p:nvPr>
            <p:ph idx="1"/>
          </p:nvPr>
        </p:nvSpPr>
        <p:spPr/>
        <p:txBody>
          <a:bodyPr/>
          <a:lstStyle/>
          <a:p>
            <a:pPr marL="0" indent="0">
              <a:buNone/>
            </a:pPr>
            <a:r>
              <a:rPr lang="es-ES" dirty="0"/>
              <a:t>Es importante saber que el servicio </a:t>
            </a:r>
            <a:r>
              <a:rPr lang="es-ES" b="1" dirty="0"/>
              <a:t>DHCP</a:t>
            </a:r>
            <a:r>
              <a:rPr lang="es-ES" dirty="0"/>
              <a:t> puede ser ofrecido por distintos tipos de servidores, según el entorno en el que nos encontremos.</a:t>
            </a:r>
          </a:p>
          <a:p>
            <a:r>
              <a:rPr lang="es-ES" dirty="0"/>
              <a:t>En </a:t>
            </a:r>
            <a:r>
              <a:rPr lang="es-ES" b="1" dirty="0"/>
              <a:t>redes corporativas</a:t>
            </a:r>
            <a:r>
              <a:rPr lang="es-ES" dirty="0"/>
              <a:t>, normalmente el DHCP se instala en un servidor dedicado o en un equipo configurado especialmente para ello (incluso un Raspberry Pi puede servir).</a:t>
            </a:r>
          </a:p>
          <a:p>
            <a:r>
              <a:rPr lang="es-ES" dirty="0"/>
              <a:t>En </a:t>
            </a:r>
            <a:r>
              <a:rPr lang="es-ES" b="1" dirty="0"/>
              <a:t>hogares</a:t>
            </a:r>
            <a:r>
              <a:rPr lang="es-ES" dirty="0"/>
              <a:t>, el </a:t>
            </a:r>
            <a:r>
              <a:rPr lang="es-ES" b="1" dirty="0" err="1"/>
              <a:t>router</a:t>
            </a:r>
            <a:r>
              <a:rPr lang="es-ES" b="1" dirty="0"/>
              <a:t> del proveedor de internet (ISP)</a:t>
            </a:r>
            <a:r>
              <a:rPr lang="es-ES" dirty="0"/>
              <a:t> suele encargarse del servicio DHCP.</a:t>
            </a:r>
          </a:p>
          <a:p>
            <a:pPr marL="0" indent="0">
              <a:buNone/>
            </a:pPr>
            <a:r>
              <a:rPr lang="es-ES" dirty="0"/>
              <a:t>En cualquier caso, el equipo que ofrezca el servicio debe tener una </a:t>
            </a:r>
            <a:r>
              <a:rPr lang="es-ES" b="1" dirty="0"/>
              <a:t>dirección IP fija</a:t>
            </a:r>
            <a:r>
              <a:rPr lang="es-ES" dirty="0"/>
              <a:t>.</a:t>
            </a:r>
          </a:p>
          <a:p>
            <a:pPr marL="0" indent="0">
              <a:buNone/>
            </a:pPr>
            <a:r>
              <a:rPr lang="es-ES" dirty="0"/>
              <a:t>En este tema veremos cómo </a:t>
            </a:r>
            <a:r>
              <a:rPr lang="es-ES" b="1" dirty="0"/>
              <a:t>instalar, configurar, administrar y supervisar</a:t>
            </a:r>
            <a:r>
              <a:rPr lang="es-ES" dirty="0"/>
              <a:t> servidores DHCP en redes corporativas. No se explicará la configuración en </a:t>
            </a:r>
            <a:r>
              <a:rPr lang="es-ES" dirty="0" err="1"/>
              <a:t>routers</a:t>
            </a:r>
            <a:r>
              <a:rPr lang="es-ES" dirty="0"/>
              <a:t> domésticos, pero sí los pasos generales para implementar el servicio correctamente.</a:t>
            </a:r>
          </a:p>
          <a:p>
            <a:endParaRPr lang="es-ES" dirty="0"/>
          </a:p>
        </p:txBody>
      </p:sp>
    </p:spTree>
    <p:extLst>
      <p:ext uri="{BB962C8B-B14F-4D97-AF65-F5344CB8AC3E}">
        <p14:creationId xmlns:p14="http://schemas.microsoft.com/office/powerpoint/2010/main" val="41753817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E73078-E779-38B3-064B-6E38B0327E5A}"/>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843FA27-A620-80AB-1742-8E64E97BC750}"/>
              </a:ext>
            </a:extLst>
          </p:cNvPr>
          <p:cNvSpPr>
            <a:spLocks noGrp="1"/>
          </p:cNvSpPr>
          <p:nvPr>
            <p:ph type="title"/>
          </p:nvPr>
        </p:nvSpPr>
        <p:spPr>
          <a:xfrm>
            <a:off x="521208" y="978408"/>
            <a:ext cx="5020056" cy="2276856"/>
          </a:xfrm>
        </p:spPr>
        <p:txBody>
          <a:bodyPr>
            <a:normAutofit/>
          </a:bodyPr>
          <a:lstStyle/>
          <a:p>
            <a:r>
              <a:rPr lang="es-ES" dirty="0"/>
              <a:t>2.4. Servidor DHCP</a:t>
            </a:r>
          </a:p>
        </p:txBody>
      </p:sp>
      <p:sp>
        <p:nvSpPr>
          <p:cNvPr id="16" name="Rectangle 15">
            <a:extLst>
              <a:ext uri="{FF2B5EF4-FFF2-40B4-BE49-F238E27FC236}">
                <a16:creationId xmlns:a16="http://schemas.microsoft.com/office/drawing/2014/main" id="{C7C5FE1C-310B-4F6B-A44A-BC43430A2C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n 6">
            <a:extLst>
              <a:ext uri="{FF2B5EF4-FFF2-40B4-BE49-F238E27FC236}">
                <a16:creationId xmlns:a16="http://schemas.microsoft.com/office/drawing/2014/main" id="{05173BC5-3A9B-C394-47B7-8C5F18725EAA}"/>
              </a:ext>
            </a:extLst>
          </p:cNvPr>
          <p:cNvPicPr>
            <a:picLocks noChangeAspect="1"/>
          </p:cNvPicPr>
          <p:nvPr/>
        </p:nvPicPr>
        <p:blipFill>
          <a:blip r:embed="rId2"/>
          <a:stretch>
            <a:fillRect/>
          </a:stretch>
        </p:blipFill>
        <p:spPr>
          <a:xfrm>
            <a:off x="5588070" y="2099155"/>
            <a:ext cx="5587929" cy="4484314"/>
          </a:xfrm>
          <a:prstGeom prst="rect">
            <a:avLst/>
          </a:prstGeom>
        </p:spPr>
      </p:pic>
      <p:pic>
        <p:nvPicPr>
          <p:cNvPr id="5" name="Marcador de contenido 4">
            <a:extLst>
              <a:ext uri="{FF2B5EF4-FFF2-40B4-BE49-F238E27FC236}">
                <a16:creationId xmlns:a16="http://schemas.microsoft.com/office/drawing/2014/main" id="{8CDDF9B2-F5C0-F040-EBDB-E6871543D782}"/>
              </a:ext>
            </a:extLst>
          </p:cNvPr>
          <p:cNvPicPr>
            <a:picLocks noChangeAspect="1"/>
          </p:cNvPicPr>
          <p:nvPr/>
        </p:nvPicPr>
        <p:blipFill>
          <a:blip r:embed="rId3"/>
          <a:stretch>
            <a:fillRect/>
          </a:stretch>
        </p:blipFill>
        <p:spPr>
          <a:xfrm>
            <a:off x="5539053" y="1206638"/>
            <a:ext cx="6067991" cy="910198"/>
          </a:xfrm>
          <a:prstGeom prst="rect">
            <a:avLst/>
          </a:prstGeom>
        </p:spPr>
      </p:pic>
    </p:spTree>
    <p:extLst>
      <p:ext uri="{BB962C8B-B14F-4D97-AF65-F5344CB8AC3E}">
        <p14:creationId xmlns:p14="http://schemas.microsoft.com/office/powerpoint/2010/main" val="8304099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AAD574-3C95-D064-2300-A74C2D2B9A36}"/>
              </a:ext>
            </a:extLst>
          </p:cNvPr>
          <p:cNvSpPr>
            <a:spLocks noGrp="1"/>
          </p:cNvSpPr>
          <p:nvPr>
            <p:ph type="title"/>
          </p:nvPr>
        </p:nvSpPr>
        <p:spPr/>
        <p:txBody>
          <a:bodyPr/>
          <a:lstStyle/>
          <a:p>
            <a:r>
              <a:rPr lang="es-ES" dirty="0"/>
              <a:t>2.4.1. Implementación con Microsoft Windows Server</a:t>
            </a:r>
          </a:p>
        </p:txBody>
      </p:sp>
      <p:pic>
        <p:nvPicPr>
          <p:cNvPr id="5" name="Marcador de contenido 4">
            <a:extLst>
              <a:ext uri="{FF2B5EF4-FFF2-40B4-BE49-F238E27FC236}">
                <a16:creationId xmlns:a16="http://schemas.microsoft.com/office/drawing/2014/main" id="{49808E6F-BFB7-F34F-E0CF-4AB1552C039C}"/>
              </a:ext>
            </a:extLst>
          </p:cNvPr>
          <p:cNvPicPr>
            <a:picLocks noGrp="1" noChangeAspect="1"/>
          </p:cNvPicPr>
          <p:nvPr>
            <p:ph idx="1"/>
          </p:nvPr>
        </p:nvPicPr>
        <p:blipFill>
          <a:blip r:embed="rId2"/>
          <a:stretch>
            <a:fillRect/>
          </a:stretch>
        </p:blipFill>
        <p:spPr>
          <a:xfrm>
            <a:off x="1567948" y="2578100"/>
            <a:ext cx="9062454" cy="3767138"/>
          </a:xfrm>
          <a:prstGeom prst="rect">
            <a:avLst/>
          </a:prstGeom>
        </p:spPr>
      </p:pic>
    </p:spTree>
    <p:extLst>
      <p:ext uri="{BB962C8B-B14F-4D97-AF65-F5344CB8AC3E}">
        <p14:creationId xmlns:p14="http://schemas.microsoft.com/office/powerpoint/2010/main" val="555495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67C833C-208D-875C-0B17-82CD877BC3E6}"/>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E1AA0CD-3E52-04DF-92DF-5E3412648FBB}"/>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pic>
        <p:nvPicPr>
          <p:cNvPr id="15" name="Marcador de contenido 14">
            <a:extLst>
              <a:ext uri="{FF2B5EF4-FFF2-40B4-BE49-F238E27FC236}">
                <a16:creationId xmlns:a16="http://schemas.microsoft.com/office/drawing/2014/main" id="{EF9977C2-CB1B-F5AD-A0FF-1BD704EAE89F}"/>
              </a:ext>
            </a:extLst>
          </p:cNvPr>
          <p:cNvPicPr>
            <a:picLocks noGrp="1" noChangeAspect="1"/>
          </p:cNvPicPr>
          <p:nvPr>
            <p:ph idx="1"/>
          </p:nvPr>
        </p:nvPicPr>
        <p:blipFill>
          <a:blip r:embed="rId2"/>
          <a:stretch>
            <a:fillRect/>
          </a:stretch>
        </p:blipFill>
        <p:spPr>
          <a:xfrm>
            <a:off x="4472904" y="801665"/>
            <a:ext cx="7198179" cy="5254670"/>
          </a:xfrm>
          <a:prstGeom prst="rect">
            <a:avLst/>
          </a:prstGeom>
        </p:spPr>
      </p:pic>
      <p:sp>
        <p:nvSpPr>
          <p:cNvPr id="26" name="Freeform: Shape 2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29413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AE0966-7CF7-FD1A-763E-BB662BB0B4EB}"/>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5BB9F6B9-96DD-5E99-A5C3-CF4AEA343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CB5B805E-23DD-1CC8-8FE0-761F23E889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F511434A-7337-8A6A-D93E-B0AB8CE26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D5683F45-299F-4275-CEB8-5237BFA641E7}"/>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sp>
        <p:nvSpPr>
          <p:cNvPr id="26" name="Freeform: Shape 25">
            <a:extLst>
              <a:ext uri="{FF2B5EF4-FFF2-40B4-BE49-F238E27FC236}">
                <a16:creationId xmlns:a16="http://schemas.microsoft.com/office/drawing/2014/main" id="{06AA196A-A842-E970-A633-5346FC65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Marcador de contenido 5">
            <a:extLst>
              <a:ext uri="{FF2B5EF4-FFF2-40B4-BE49-F238E27FC236}">
                <a16:creationId xmlns:a16="http://schemas.microsoft.com/office/drawing/2014/main" id="{185D71E2-C744-533A-E8F6-789904475B92}"/>
              </a:ext>
            </a:extLst>
          </p:cNvPr>
          <p:cNvPicPr>
            <a:picLocks noGrp="1" noChangeAspect="1"/>
          </p:cNvPicPr>
          <p:nvPr>
            <p:ph idx="1"/>
          </p:nvPr>
        </p:nvPicPr>
        <p:blipFill>
          <a:blip r:embed="rId3"/>
          <a:stretch>
            <a:fillRect/>
          </a:stretch>
        </p:blipFill>
        <p:spPr>
          <a:xfrm>
            <a:off x="3983549" y="508090"/>
            <a:ext cx="8096954" cy="5649570"/>
          </a:xfrm>
          <a:prstGeom prst="rect">
            <a:avLst/>
          </a:prstGeom>
        </p:spPr>
      </p:pic>
    </p:spTree>
    <p:extLst>
      <p:ext uri="{BB962C8B-B14F-4D97-AF65-F5344CB8AC3E}">
        <p14:creationId xmlns:p14="http://schemas.microsoft.com/office/powerpoint/2010/main" val="17728917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A30D4D-97D2-19DC-B282-906297D742A7}"/>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9DD7C03C-5E65-40EE-8AF2-B164F6AED5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6BD98987-3481-36A3-DB13-E3FF81C9E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23435F21-B0E9-FC8A-62D9-CAA127C7C9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97E8AF5-A058-FB8B-2886-AD9A9D189ABE}"/>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sp>
        <p:nvSpPr>
          <p:cNvPr id="26" name="Freeform: Shape 25">
            <a:extLst>
              <a:ext uri="{FF2B5EF4-FFF2-40B4-BE49-F238E27FC236}">
                <a16:creationId xmlns:a16="http://schemas.microsoft.com/office/drawing/2014/main" id="{BE9BE5AA-91DC-8618-A1EC-CE2FE907E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Marcador de contenido 6">
            <a:extLst>
              <a:ext uri="{FF2B5EF4-FFF2-40B4-BE49-F238E27FC236}">
                <a16:creationId xmlns:a16="http://schemas.microsoft.com/office/drawing/2014/main" id="{23FAE916-7A4D-7A47-3B32-31F4EB5D5E66}"/>
              </a:ext>
            </a:extLst>
          </p:cNvPr>
          <p:cNvPicPr>
            <a:picLocks noGrp="1" noChangeAspect="1"/>
          </p:cNvPicPr>
          <p:nvPr>
            <p:ph idx="1"/>
          </p:nvPr>
        </p:nvPicPr>
        <p:blipFill>
          <a:blip r:embed="rId3"/>
          <a:stretch>
            <a:fillRect/>
          </a:stretch>
        </p:blipFill>
        <p:spPr>
          <a:xfrm>
            <a:off x="3863416" y="508090"/>
            <a:ext cx="8066602" cy="5481935"/>
          </a:xfrm>
          <a:prstGeom prst="rect">
            <a:avLst/>
          </a:prstGeom>
        </p:spPr>
      </p:pic>
    </p:spTree>
    <p:extLst>
      <p:ext uri="{BB962C8B-B14F-4D97-AF65-F5344CB8AC3E}">
        <p14:creationId xmlns:p14="http://schemas.microsoft.com/office/powerpoint/2010/main" val="40449349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5303E4-3D68-A771-76BC-BCAC3CACB51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773037-BEE7-722E-0383-63ADFDAC31D7}"/>
              </a:ext>
            </a:extLst>
          </p:cNvPr>
          <p:cNvSpPr>
            <a:spLocks noGrp="1"/>
          </p:cNvSpPr>
          <p:nvPr>
            <p:ph type="title"/>
          </p:nvPr>
        </p:nvSpPr>
        <p:spPr/>
        <p:txBody>
          <a:bodyPr/>
          <a:lstStyle/>
          <a:p>
            <a:r>
              <a:rPr lang="es-ES"/>
              <a:t>2.2.1. Características y funcionamiento</a:t>
            </a:r>
            <a:endParaRPr lang="es-ES" dirty="0"/>
          </a:p>
        </p:txBody>
      </p:sp>
      <p:sp>
        <p:nvSpPr>
          <p:cNvPr id="3" name="Marcador de contenido 2">
            <a:extLst>
              <a:ext uri="{FF2B5EF4-FFF2-40B4-BE49-F238E27FC236}">
                <a16:creationId xmlns:a16="http://schemas.microsoft.com/office/drawing/2014/main" id="{59D678A0-E58B-3E21-B1EE-DB6DD8E9C65B}"/>
              </a:ext>
            </a:extLst>
          </p:cNvPr>
          <p:cNvSpPr>
            <a:spLocks noGrp="1"/>
          </p:cNvSpPr>
          <p:nvPr>
            <p:ph idx="1"/>
          </p:nvPr>
        </p:nvSpPr>
        <p:spPr/>
        <p:txBody>
          <a:bodyPr/>
          <a:lstStyle/>
          <a:p>
            <a:pPr marL="0" indent="0">
              <a:buNone/>
            </a:pPr>
            <a:r>
              <a:rPr lang="es-ES" dirty="0"/>
              <a:t>El servidor DHCP posee un listado con direcciones IP que van asignándose a los clientes que solicitan parámetros de configuración y conocerá, en todo momento los dispositivos a los que les ha concedido parámetros de conexión, así como el momento en el que lo ha hecho.</a:t>
            </a:r>
          </a:p>
        </p:txBody>
      </p:sp>
      <p:pic>
        <p:nvPicPr>
          <p:cNvPr id="5" name="Imagen 4">
            <a:extLst>
              <a:ext uri="{FF2B5EF4-FFF2-40B4-BE49-F238E27FC236}">
                <a16:creationId xmlns:a16="http://schemas.microsoft.com/office/drawing/2014/main" id="{6A991177-D16C-565A-530D-4C85C7A7F21A}"/>
              </a:ext>
            </a:extLst>
          </p:cNvPr>
          <p:cNvPicPr>
            <a:picLocks noChangeAspect="1"/>
          </p:cNvPicPr>
          <p:nvPr/>
        </p:nvPicPr>
        <p:blipFill>
          <a:blip r:embed="rId2"/>
          <a:stretch>
            <a:fillRect/>
          </a:stretch>
        </p:blipFill>
        <p:spPr>
          <a:xfrm>
            <a:off x="2377490" y="3828709"/>
            <a:ext cx="7019925" cy="2143125"/>
          </a:xfrm>
          <a:prstGeom prst="rect">
            <a:avLst/>
          </a:prstGeom>
        </p:spPr>
      </p:pic>
    </p:spTree>
    <p:extLst>
      <p:ext uri="{BB962C8B-B14F-4D97-AF65-F5344CB8AC3E}">
        <p14:creationId xmlns:p14="http://schemas.microsoft.com/office/powerpoint/2010/main" val="41070236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988C39-2A93-84AB-9A1F-34046A16C084}"/>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9DFDDC38-9E65-41BE-7BBD-88E772B5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A78CFC9A-0627-F81B-E15B-FA8076840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97BD7219-3D3F-2261-3FF3-B6274460B5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44799F0-ACFF-1EDC-7203-E5F2C8324421}"/>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sp>
        <p:nvSpPr>
          <p:cNvPr id="26" name="Freeform: Shape 25">
            <a:extLst>
              <a:ext uri="{FF2B5EF4-FFF2-40B4-BE49-F238E27FC236}">
                <a16:creationId xmlns:a16="http://schemas.microsoft.com/office/drawing/2014/main" id="{B69E2189-1E14-14F5-0AC0-5D7C84AA65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Marcador de contenido 5">
            <a:extLst>
              <a:ext uri="{FF2B5EF4-FFF2-40B4-BE49-F238E27FC236}">
                <a16:creationId xmlns:a16="http://schemas.microsoft.com/office/drawing/2014/main" id="{46BC9B7D-2EE4-7BAD-3498-54BA66722DBA}"/>
              </a:ext>
            </a:extLst>
          </p:cNvPr>
          <p:cNvPicPr>
            <a:picLocks noGrp="1" noChangeAspect="1"/>
          </p:cNvPicPr>
          <p:nvPr>
            <p:ph idx="1"/>
          </p:nvPr>
        </p:nvPicPr>
        <p:blipFill>
          <a:blip r:embed="rId3"/>
          <a:stretch>
            <a:fillRect/>
          </a:stretch>
        </p:blipFill>
        <p:spPr>
          <a:xfrm>
            <a:off x="4260734" y="139699"/>
            <a:ext cx="7778432" cy="5839461"/>
          </a:xfrm>
          <a:prstGeom prst="rect">
            <a:avLst/>
          </a:prstGeom>
        </p:spPr>
      </p:pic>
    </p:spTree>
    <p:extLst>
      <p:ext uri="{BB962C8B-B14F-4D97-AF65-F5344CB8AC3E}">
        <p14:creationId xmlns:p14="http://schemas.microsoft.com/office/powerpoint/2010/main" val="29804459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071049-26FB-12D9-EFF1-F32D27733A7D}"/>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B5B51BAC-0C03-6131-6713-EE9D56DB1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F5A533F-0275-D088-E875-2AF4A7E65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A2CDA392-1FC1-94DE-122F-E6975CA304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6D97DFD-D5E9-6490-7B4B-A00731B0DFAB}"/>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sp>
        <p:nvSpPr>
          <p:cNvPr id="26" name="Freeform: Shape 25">
            <a:extLst>
              <a:ext uri="{FF2B5EF4-FFF2-40B4-BE49-F238E27FC236}">
                <a16:creationId xmlns:a16="http://schemas.microsoft.com/office/drawing/2014/main" id="{4549E40D-E7B8-D1EA-F19F-CCC72CBEB0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Marcador de contenido 6">
            <a:extLst>
              <a:ext uri="{FF2B5EF4-FFF2-40B4-BE49-F238E27FC236}">
                <a16:creationId xmlns:a16="http://schemas.microsoft.com/office/drawing/2014/main" id="{785FA588-AD7E-4DB2-E860-96F0DC52A410}"/>
              </a:ext>
            </a:extLst>
          </p:cNvPr>
          <p:cNvPicPr>
            <a:picLocks noGrp="1" noChangeAspect="1"/>
          </p:cNvPicPr>
          <p:nvPr>
            <p:ph idx="1"/>
          </p:nvPr>
        </p:nvPicPr>
        <p:blipFill>
          <a:blip r:embed="rId3"/>
          <a:stretch>
            <a:fillRect/>
          </a:stretch>
        </p:blipFill>
        <p:spPr>
          <a:xfrm>
            <a:off x="4102095" y="1165459"/>
            <a:ext cx="7702579" cy="4244742"/>
          </a:xfrm>
          <a:prstGeom prst="rect">
            <a:avLst/>
          </a:prstGeom>
        </p:spPr>
      </p:pic>
    </p:spTree>
    <p:extLst>
      <p:ext uri="{BB962C8B-B14F-4D97-AF65-F5344CB8AC3E}">
        <p14:creationId xmlns:p14="http://schemas.microsoft.com/office/powerpoint/2010/main" val="5726897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4B5D078-1790-5E55-BCE8-F6CC4334E414}"/>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EB993535-4555-CDBB-3367-86E41F190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942E57E9-0F8A-7544-86B1-8A6580DB2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214D9C6A-D0AC-B7F7-6762-178A19EE5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EEFD391-D4DD-67C4-3494-3333A1C4EDCC}"/>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sp>
        <p:nvSpPr>
          <p:cNvPr id="26" name="Freeform: Shape 25">
            <a:extLst>
              <a:ext uri="{FF2B5EF4-FFF2-40B4-BE49-F238E27FC236}">
                <a16:creationId xmlns:a16="http://schemas.microsoft.com/office/drawing/2014/main" id="{15A772A4-9950-6FB2-EEE5-D04F927143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6" name="Marcador de contenido 5">
            <a:extLst>
              <a:ext uri="{FF2B5EF4-FFF2-40B4-BE49-F238E27FC236}">
                <a16:creationId xmlns:a16="http://schemas.microsoft.com/office/drawing/2014/main" id="{1C31C9A4-5C49-2254-7508-7B5497AAA092}"/>
              </a:ext>
            </a:extLst>
          </p:cNvPr>
          <p:cNvPicPr>
            <a:picLocks noGrp="1" noChangeAspect="1"/>
          </p:cNvPicPr>
          <p:nvPr>
            <p:ph idx="1"/>
          </p:nvPr>
        </p:nvPicPr>
        <p:blipFill>
          <a:blip r:embed="rId3"/>
          <a:stretch>
            <a:fillRect/>
          </a:stretch>
        </p:blipFill>
        <p:spPr>
          <a:xfrm>
            <a:off x="4056557" y="602356"/>
            <a:ext cx="8059387" cy="5066574"/>
          </a:xfrm>
          <a:prstGeom prst="rect">
            <a:avLst/>
          </a:prstGeom>
        </p:spPr>
      </p:pic>
    </p:spTree>
    <p:extLst>
      <p:ext uri="{BB962C8B-B14F-4D97-AF65-F5344CB8AC3E}">
        <p14:creationId xmlns:p14="http://schemas.microsoft.com/office/powerpoint/2010/main" val="3605657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D32F92B-0571-E966-3800-7367D551A33D}"/>
            </a:ext>
          </a:extLst>
        </p:cNvPr>
        <p:cNvGrpSpPr/>
        <p:nvPr/>
      </p:nvGrpSpPr>
      <p:grpSpPr>
        <a:xfrm>
          <a:off x="0" y="0"/>
          <a:ext cx="0" cy="0"/>
          <a:chOff x="0" y="0"/>
          <a:chExt cx="0" cy="0"/>
        </a:xfrm>
      </p:grpSpPr>
      <p:sp>
        <p:nvSpPr>
          <p:cNvPr id="20" name="Freeform: Shape 19">
            <a:extLst>
              <a:ext uri="{FF2B5EF4-FFF2-40B4-BE49-F238E27FC236}">
                <a16:creationId xmlns:a16="http://schemas.microsoft.com/office/drawing/2014/main" id="{78184360-30A9-D8DB-43B5-F85367DE9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1530482E-FBD0-637B-0F3A-C27E80D207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4" name="Rectangle 23">
            <a:extLst>
              <a:ext uri="{FF2B5EF4-FFF2-40B4-BE49-F238E27FC236}">
                <a16:creationId xmlns:a16="http://schemas.microsoft.com/office/drawing/2014/main" id="{EE1302B2-1F4E-976D-4454-E4C29878C0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B5B0E4CC-DCE1-F1AD-B83C-824470EC5069}"/>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sp>
        <p:nvSpPr>
          <p:cNvPr id="26" name="Freeform: Shape 25">
            <a:extLst>
              <a:ext uri="{FF2B5EF4-FFF2-40B4-BE49-F238E27FC236}">
                <a16:creationId xmlns:a16="http://schemas.microsoft.com/office/drawing/2014/main" id="{06AD00CD-9657-06C9-0D96-207D80B2A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Marcador de contenido 6">
            <a:extLst>
              <a:ext uri="{FF2B5EF4-FFF2-40B4-BE49-F238E27FC236}">
                <a16:creationId xmlns:a16="http://schemas.microsoft.com/office/drawing/2014/main" id="{B6831647-9BBD-D6FC-1A2A-97784B5AA523}"/>
              </a:ext>
            </a:extLst>
          </p:cNvPr>
          <p:cNvPicPr>
            <a:picLocks noGrp="1" noChangeAspect="1"/>
          </p:cNvPicPr>
          <p:nvPr>
            <p:ph idx="1"/>
          </p:nvPr>
        </p:nvPicPr>
        <p:blipFill>
          <a:blip r:embed="rId3"/>
          <a:stretch>
            <a:fillRect/>
          </a:stretch>
        </p:blipFill>
        <p:spPr>
          <a:xfrm>
            <a:off x="4115629" y="508090"/>
            <a:ext cx="7391778" cy="5013804"/>
          </a:xfrm>
          <a:prstGeom prst="rect">
            <a:avLst/>
          </a:prstGeom>
        </p:spPr>
      </p:pic>
    </p:spTree>
    <p:extLst>
      <p:ext uri="{BB962C8B-B14F-4D97-AF65-F5344CB8AC3E}">
        <p14:creationId xmlns:p14="http://schemas.microsoft.com/office/powerpoint/2010/main" val="1335755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7F1993-C712-F5EF-A862-FACB9C6C134D}"/>
            </a:ext>
          </a:extLst>
        </p:cNvPr>
        <p:cNvGrpSpPr/>
        <p:nvPr/>
      </p:nvGrpSpPr>
      <p:grpSpPr>
        <a:xfrm>
          <a:off x="0" y="0"/>
          <a:ext cx="0" cy="0"/>
          <a:chOff x="0" y="0"/>
          <a:chExt cx="0" cy="0"/>
        </a:xfrm>
      </p:grpSpPr>
      <p:sp>
        <p:nvSpPr>
          <p:cNvPr id="31" name="Freeform: Shape 3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5" name="Rectangle 3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EFB0E91-AC0C-8EFA-2541-149E5E80D9DD}"/>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pic>
        <p:nvPicPr>
          <p:cNvPr id="6" name="Marcador de contenido 5">
            <a:extLst>
              <a:ext uri="{FF2B5EF4-FFF2-40B4-BE49-F238E27FC236}">
                <a16:creationId xmlns:a16="http://schemas.microsoft.com/office/drawing/2014/main" id="{ECD68B36-AC21-9D20-3A9F-2462C7A7FFE2}"/>
              </a:ext>
            </a:extLst>
          </p:cNvPr>
          <p:cNvPicPr>
            <a:picLocks noGrp="1" noChangeAspect="1"/>
          </p:cNvPicPr>
          <p:nvPr>
            <p:ph idx="1"/>
          </p:nvPr>
        </p:nvPicPr>
        <p:blipFill>
          <a:blip r:embed="rId3"/>
          <a:stretch>
            <a:fillRect/>
          </a:stretch>
        </p:blipFill>
        <p:spPr>
          <a:xfrm>
            <a:off x="4362996" y="1943617"/>
            <a:ext cx="7311136" cy="2869621"/>
          </a:xfrm>
          <a:prstGeom prst="rect">
            <a:avLst/>
          </a:prstGeom>
        </p:spPr>
      </p:pic>
      <p:sp>
        <p:nvSpPr>
          <p:cNvPr id="37" name="Freeform: Shape 36">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397313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453CA3D-210D-963B-E2C3-F554E145E446}"/>
            </a:ext>
          </a:extLst>
        </p:cNvPr>
        <p:cNvGrpSpPr/>
        <p:nvPr/>
      </p:nvGrpSpPr>
      <p:grpSpPr>
        <a:xfrm>
          <a:off x="0" y="0"/>
          <a:ext cx="0" cy="0"/>
          <a:chOff x="0" y="0"/>
          <a:chExt cx="0" cy="0"/>
        </a:xfrm>
      </p:grpSpPr>
      <p:sp>
        <p:nvSpPr>
          <p:cNvPr id="42" name="Freeform: Shape 4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Shape 4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6" name="Rectangle 45">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5E4EDDB-49B3-4F48-9824-E740B5594D7E}"/>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2.4.1. Implementación con Microsoft Windows Server</a:t>
            </a:r>
          </a:p>
        </p:txBody>
      </p:sp>
      <p:pic>
        <p:nvPicPr>
          <p:cNvPr id="7" name="Marcador de contenido 6">
            <a:extLst>
              <a:ext uri="{FF2B5EF4-FFF2-40B4-BE49-F238E27FC236}">
                <a16:creationId xmlns:a16="http://schemas.microsoft.com/office/drawing/2014/main" id="{A1E38589-1C6C-6DEB-C5CC-18789A8D4D39}"/>
              </a:ext>
            </a:extLst>
          </p:cNvPr>
          <p:cNvPicPr>
            <a:picLocks noGrp="1" noChangeAspect="1"/>
          </p:cNvPicPr>
          <p:nvPr>
            <p:ph idx="1"/>
          </p:nvPr>
        </p:nvPicPr>
        <p:blipFill>
          <a:blip r:embed="rId3"/>
          <a:stretch>
            <a:fillRect/>
          </a:stretch>
        </p:blipFill>
        <p:spPr>
          <a:xfrm>
            <a:off x="4430682" y="243615"/>
            <a:ext cx="7311136" cy="2156785"/>
          </a:xfrm>
          <a:prstGeom prst="rect">
            <a:avLst/>
          </a:prstGeom>
        </p:spPr>
      </p:pic>
      <p:sp>
        <p:nvSpPr>
          <p:cNvPr id="48" name="Freeform: Shape 47">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Imagen 8">
            <a:extLst>
              <a:ext uri="{FF2B5EF4-FFF2-40B4-BE49-F238E27FC236}">
                <a16:creationId xmlns:a16="http://schemas.microsoft.com/office/drawing/2014/main" id="{824BEA93-4867-8537-1ADE-D8A773115091}"/>
              </a:ext>
            </a:extLst>
          </p:cNvPr>
          <p:cNvPicPr>
            <a:picLocks noChangeAspect="1"/>
          </p:cNvPicPr>
          <p:nvPr/>
        </p:nvPicPr>
        <p:blipFill>
          <a:blip r:embed="rId4"/>
          <a:stretch>
            <a:fillRect/>
          </a:stretch>
        </p:blipFill>
        <p:spPr>
          <a:xfrm>
            <a:off x="4430682" y="2372747"/>
            <a:ext cx="6339303" cy="3882897"/>
          </a:xfrm>
          <a:prstGeom prst="rect">
            <a:avLst/>
          </a:prstGeom>
        </p:spPr>
      </p:pic>
    </p:spTree>
    <p:extLst>
      <p:ext uri="{BB962C8B-B14F-4D97-AF65-F5344CB8AC3E}">
        <p14:creationId xmlns:p14="http://schemas.microsoft.com/office/powerpoint/2010/main" val="371945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07C2D-9F23-DB7E-0512-822117427A7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3E3BE1-5FE8-5FDC-FFCD-ABB42203907A}"/>
              </a:ext>
            </a:extLst>
          </p:cNvPr>
          <p:cNvSpPr>
            <a:spLocks noGrp="1"/>
          </p:cNvSpPr>
          <p:nvPr>
            <p:ph type="title"/>
          </p:nvPr>
        </p:nvSpPr>
        <p:spPr/>
        <p:txBody>
          <a:bodyPr/>
          <a:lstStyle/>
          <a:p>
            <a:r>
              <a:rPr lang="es-ES" dirty="0"/>
              <a:t>2.4.2. Implementación con Ubuntu Server</a:t>
            </a:r>
          </a:p>
        </p:txBody>
      </p:sp>
      <p:pic>
        <p:nvPicPr>
          <p:cNvPr id="5" name="Marcador de contenido 4">
            <a:extLst>
              <a:ext uri="{FF2B5EF4-FFF2-40B4-BE49-F238E27FC236}">
                <a16:creationId xmlns:a16="http://schemas.microsoft.com/office/drawing/2014/main" id="{23081AFE-9C9D-4162-21B3-8DECB122049F}"/>
              </a:ext>
            </a:extLst>
          </p:cNvPr>
          <p:cNvPicPr>
            <a:picLocks noGrp="1" noChangeAspect="1"/>
          </p:cNvPicPr>
          <p:nvPr>
            <p:ph idx="1"/>
          </p:nvPr>
        </p:nvPicPr>
        <p:blipFill>
          <a:blip r:embed="rId2"/>
          <a:stretch>
            <a:fillRect/>
          </a:stretch>
        </p:blipFill>
        <p:spPr>
          <a:xfrm>
            <a:off x="1386405" y="2792445"/>
            <a:ext cx="9419189" cy="2351213"/>
          </a:xfrm>
          <a:prstGeom prst="rect">
            <a:avLst/>
          </a:prstGeom>
        </p:spPr>
      </p:pic>
    </p:spTree>
    <p:extLst>
      <p:ext uri="{BB962C8B-B14F-4D97-AF65-F5344CB8AC3E}">
        <p14:creationId xmlns:p14="http://schemas.microsoft.com/office/powerpoint/2010/main" val="39280202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2F08D-C722-C6A0-FA7F-69D248F23D2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1BDB635-E69E-A9A6-51B6-4659DD54D08F}"/>
              </a:ext>
            </a:extLst>
          </p:cNvPr>
          <p:cNvSpPr>
            <a:spLocks noGrp="1"/>
          </p:cNvSpPr>
          <p:nvPr>
            <p:ph type="title"/>
          </p:nvPr>
        </p:nvSpPr>
        <p:spPr/>
        <p:txBody>
          <a:bodyPr/>
          <a:lstStyle/>
          <a:p>
            <a:r>
              <a:rPr lang="es-ES" dirty="0"/>
              <a:t>2.4.2. Implementación con Ubuntu Server</a:t>
            </a:r>
          </a:p>
        </p:txBody>
      </p:sp>
      <p:pic>
        <p:nvPicPr>
          <p:cNvPr id="11" name="Marcador de contenido 10">
            <a:extLst>
              <a:ext uri="{FF2B5EF4-FFF2-40B4-BE49-F238E27FC236}">
                <a16:creationId xmlns:a16="http://schemas.microsoft.com/office/drawing/2014/main" id="{D54E9C8C-F720-D284-F406-29A28F5A3306}"/>
              </a:ext>
            </a:extLst>
          </p:cNvPr>
          <p:cNvPicPr>
            <a:picLocks noGrp="1" noChangeAspect="1"/>
          </p:cNvPicPr>
          <p:nvPr>
            <p:ph idx="1"/>
          </p:nvPr>
        </p:nvPicPr>
        <p:blipFill>
          <a:blip r:embed="rId2"/>
          <a:stretch>
            <a:fillRect/>
          </a:stretch>
        </p:blipFill>
        <p:spPr>
          <a:xfrm>
            <a:off x="1044656" y="2282950"/>
            <a:ext cx="9789855" cy="3813050"/>
          </a:xfrm>
          <a:prstGeom prst="rect">
            <a:avLst/>
          </a:prstGeom>
        </p:spPr>
      </p:pic>
    </p:spTree>
    <p:extLst>
      <p:ext uri="{BB962C8B-B14F-4D97-AF65-F5344CB8AC3E}">
        <p14:creationId xmlns:p14="http://schemas.microsoft.com/office/powerpoint/2010/main" val="1038788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E6AFAA-A314-7773-42F1-21AEC87C48CC}"/>
            </a:ext>
          </a:extLst>
        </p:cNvPr>
        <p:cNvGrpSpPr/>
        <p:nvPr/>
      </p:nvGrpSpPr>
      <p:grpSpPr>
        <a:xfrm>
          <a:off x="0" y="0"/>
          <a:ext cx="0" cy="0"/>
          <a:chOff x="0" y="0"/>
          <a:chExt cx="0" cy="0"/>
        </a:xfrm>
      </p:grpSpPr>
      <p:sp>
        <p:nvSpPr>
          <p:cNvPr id="8" name="Freeform: Shape 10">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5" name="Rectangle 14">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EF1668DF-EEC7-8DDD-5B41-3602380EA75C}"/>
              </a:ext>
            </a:extLst>
          </p:cNvPr>
          <p:cNvSpPr>
            <a:spLocks noGrp="1"/>
          </p:cNvSpPr>
          <p:nvPr>
            <p:ph type="title"/>
          </p:nvPr>
        </p:nvSpPr>
        <p:spPr>
          <a:xfrm>
            <a:off x="517868" y="841283"/>
            <a:ext cx="3465681" cy="2916472"/>
          </a:xfrm>
        </p:spPr>
        <p:txBody>
          <a:bodyPr vert="horz" lIns="91440" tIns="45720" rIns="91440" bIns="45720" rtlCol="0" anchor="b">
            <a:normAutofit/>
          </a:bodyPr>
          <a:lstStyle/>
          <a:p>
            <a:pPr>
              <a:lnSpc>
                <a:spcPct val="90000"/>
              </a:lnSpc>
            </a:pPr>
            <a:r>
              <a:rPr lang="en-US" sz="3400">
                <a:solidFill>
                  <a:schemeClr val="tx2"/>
                </a:solidFill>
              </a:rPr>
              <a:t>2.4.2. Implementación con Ubuntu Server</a:t>
            </a:r>
          </a:p>
        </p:txBody>
      </p:sp>
      <p:pic>
        <p:nvPicPr>
          <p:cNvPr id="6" name="Marcador de contenido 5" descr="Texto, Carta&#10;&#10;El contenido generado por IA puede ser incorrecto.">
            <a:extLst>
              <a:ext uri="{FF2B5EF4-FFF2-40B4-BE49-F238E27FC236}">
                <a16:creationId xmlns:a16="http://schemas.microsoft.com/office/drawing/2014/main" id="{981D3D8B-954D-1C42-6180-A10A8E3DDDFE}"/>
              </a:ext>
            </a:extLst>
          </p:cNvPr>
          <p:cNvPicPr>
            <a:picLocks noGrp="1" noChangeAspect="1"/>
          </p:cNvPicPr>
          <p:nvPr>
            <p:ph idx="1"/>
          </p:nvPr>
        </p:nvPicPr>
        <p:blipFill>
          <a:blip r:embed="rId2"/>
          <a:stretch>
            <a:fillRect/>
          </a:stretch>
        </p:blipFill>
        <p:spPr>
          <a:xfrm>
            <a:off x="3983549" y="508090"/>
            <a:ext cx="7825448" cy="5399558"/>
          </a:xfrm>
          <a:prstGeom prst="rect">
            <a:avLst/>
          </a:prstGeom>
        </p:spPr>
      </p:pic>
      <p:sp>
        <p:nvSpPr>
          <p:cNvPr id="17" name="Freeform: Shape 16">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8152716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181B28-618E-1310-DDEC-7D89A472C705}"/>
            </a:ext>
          </a:extLst>
        </p:cNvPr>
        <p:cNvGrpSpPr/>
        <p:nvPr/>
      </p:nvGrpSpPr>
      <p:grpSpPr>
        <a:xfrm>
          <a:off x="0" y="0"/>
          <a:ext cx="0" cy="0"/>
          <a:chOff x="0" y="0"/>
          <a:chExt cx="0" cy="0"/>
        </a:xfrm>
      </p:grpSpPr>
      <p:sp>
        <p:nvSpPr>
          <p:cNvPr id="22" name="Freeform: Shape 2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Rectangle 25">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61B79C-A49F-41E8-70BB-E3E5FFE8B03D}"/>
              </a:ext>
            </a:extLst>
          </p:cNvPr>
          <p:cNvSpPr>
            <a:spLocks noGrp="1"/>
          </p:cNvSpPr>
          <p:nvPr>
            <p:ph type="title"/>
          </p:nvPr>
        </p:nvSpPr>
        <p:spPr>
          <a:xfrm>
            <a:off x="521208" y="978408"/>
            <a:ext cx="3397649" cy="3303764"/>
          </a:xfrm>
        </p:spPr>
        <p:txBody>
          <a:bodyPr vert="horz" lIns="91440" tIns="45720" rIns="91440" bIns="45720" rtlCol="0" anchor="t">
            <a:normAutofit/>
          </a:bodyPr>
          <a:lstStyle/>
          <a:p>
            <a:pPr>
              <a:lnSpc>
                <a:spcPct val="90000"/>
              </a:lnSpc>
            </a:pPr>
            <a:r>
              <a:rPr lang="en-US" sz="3000"/>
              <a:t>2.4.2. Implementación con Ubuntu Server</a:t>
            </a:r>
          </a:p>
        </p:txBody>
      </p:sp>
      <p:sp>
        <p:nvSpPr>
          <p:cNvPr id="28" name="Freeform: Shape 27">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Marcador de contenido 6">
            <a:extLst>
              <a:ext uri="{FF2B5EF4-FFF2-40B4-BE49-F238E27FC236}">
                <a16:creationId xmlns:a16="http://schemas.microsoft.com/office/drawing/2014/main" id="{6BB990F4-12D2-504E-7D74-F7E175BE1382}"/>
              </a:ext>
            </a:extLst>
          </p:cNvPr>
          <p:cNvPicPr>
            <a:picLocks noGrp="1" noChangeAspect="1"/>
          </p:cNvPicPr>
          <p:nvPr>
            <p:ph idx="1"/>
          </p:nvPr>
        </p:nvPicPr>
        <p:blipFill>
          <a:blip r:embed="rId2"/>
          <a:stretch>
            <a:fillRect/>
          </a:stretch>
        </p:blipFill>
        <p:spPr>
          <a:xfrm>
            <a:off x="4119154" y="965741"/>
            <a:ext cx="7551931" cy="4946513"/>
          </a:xfrm>
          <a:prstGeom prst="rect">
            <a:avLst/>
          </a:prstGeom>
        </p:spPr>
      </p:pic>
    </p:spTree>
    <p:extLst>
      <p:ext uri="{BB962C8B-B14F-4D97-AF65-F5344CB8AC3E}">
        <p14:creationId xmlns:p14="http://schemas.microsoft.com/office/powerpoint/2010/main" val="1570669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75132-8B65-DECD-F94C-4A09414C2D3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4C0C74-9804-3302-7255-0F7CDD800330}"/>
              </a:ext>
            </a:extLst>
          </p:cNvPr>
          <p:cNvSpPr>
            <a:spLocks noGrp="1"/>
          </p:cNvSpPr>
          <p:nvPr>
            <p:ph type="title"/>
          </p:nvPr>
        </p:nvSpPr>
        <p:spPr/>
        <p:txBody>
          <a:bodyPr/>
          <a:lstStyle/>
          <a:p>
            <a:r>
              <a:rPr lang="es-ES"/>
              <a:t>2.2.1. Características y funcionamiento</a:t>
            </a:r>
            <a:endParaRPr lang="es-ES" dirty="0"/>
          </a:p>
        </p:txBody>
      </p:sp>
      <p:sp>
        <p:nvSpPr>
          <p:cNvPr id="3" name="Marcador de contenido 2">
            <a:extLst>
              <a:ext uri="{FF2B5EF4-FFF2-40B4-BE49-F238E27FC236}">
                <a16:creationId xmlns:a16="http://schemas.microsoft.com/office/drawing/2014/main" id="{34A4406A-4C1A-FED9-B876-4D7E7FDFC35D}"/>
              </a:ext>
            </a:extLst>
          </p:cNvPr>
          <p:cNvSpPr>
            <a:spLocks noGrp="1"/>
          </p:cNvSpPr>
          <p:nvPr>
            <p:ph idx="1"/>
          </p:nvPr>
        </p:nvSpPr>
        <p:spPr/>
        <p:txBody>
          <a:bodyPr/>
          <a:lstStyle/>
          <a:p>
            <a:pPr marL="0" indent="0">
              <a:buNone/>
            </a:pPr>
            <a:r>
              <a:rPr lang="es-ES" dirty="0"/>
              <a:t>Un servidor que implementa el protocolo DHCP puede trabajar de tres formas diferentes, combinando algunas de ellas incluso al mismo tiempo:</a:t>
            </a:r>
          </a:p>
          <a:p>
            <a:pPr marL="0" indent="0">
              <a:buNone/>
            </a:pPr>
            <a:r>
              <a:rPr lang="es-ES" dirty="0"/>
              <a:t>1. Asignación estática: El servidor asigna una dirección IP concreta a una máquina determinada, la cual es identificada por la dirección MAC o el identificador de cliente. Evita que se conecten clientes no identificados.</a:t>
            </a:r>
          </a:p>
        </p:txBody>
      </p:sp>
    </p:spTree>
    <p:extLst>
      <p:ext uri="{BB962C8B-B14F-4D97-AF65-F5344CB8AC3E}">
        <p14:creationId xmlns:p14="http://schemas.microsoft.com/office/powerpoint/2010/main" val="58705261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F00487-63A3-5289-F4ED-708F63BE0DF5}"/>
            </a:ext>
          </a:extLst>
        </p:cNvPr>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4239594-64A6-9BB4-F1B1-FDCCFC95CD4B}"/>
              </a:ext>
            </a:extLst>
          </p:cNvPr>
          <p:cNvSpPr>
            <a:spLocks noGrp="1"/>
          </p:cNvSpPr>
          <p:nvPr>
            <p:ph type="title"/>
          </p:nvPr>
        </p:nvSpPr>
        <p:spPr>
          <a:xfrm>
            <a:off x="6094476" y="1965956"/>
            <a:ext cx="5513832" cy="1463040"/>
          </a:xfrm>
        </p:spPr>
        <p:txBody>
          <a:bodyPr vert="horz" lIns="91440" tIns="45720" rIns="91440" bIns="45720" rtlCol="0">
            <a:normAutofit/>
          </a:bodyPr>
          <a:lstStyle/>
          <a:p>
            <a:pPr>
              <a:lnSpc>
                <a:spcPct val="90000"/>
              </a:lnSpc>
            </a:pPr>
            <a:r>
              <a:rPr lang="en-US" sz="3700" dirty="0"/>
              <a:t>2.4.2. </a:t>
            </a:r>
            <a:r>
              <a:rPr lang="en-US" sz="3700" dirty="0" err="1"/>
              <a:t>Implementación</a:t>
            </a:r>
            <a:r>
              <a:rPr lang="en-US" sz="3700" dirty="0"/>
              <a:t> con Ubuntu Server</a:t>
            </a:r>
          </a:p>
        </p:txBody>
      </p:sp>
      <p:pic>
        <p:nvPicPr>
          <p:cNvPr id="6" name="Marcador de contenido 5" descr="Texto&#10;&#10;El contenido generado por IA puede ser incorrecto.">
            <a:extLst>
              <a:ext uri="{FF2B5EF4-FFF2-40B4-BE49-F238E27FC236}">
                <a16:creationId xmlns:a16="http://schemas.microsoft.com/office/drawing/2014/main" id="{2C018162-838D-D331-D0F8-8FDFCDD1B66D}"/>
              </a:ext>
            </a:extLst>
          </p:cNvPr>
          <p:cNvPicPr>
            <a:picLocks noChangeAspect="1"/>
          </p:cNvPicPr>
          <p:nvPr/>
        </p:nvPicPr>
        <p:blipFill>
          <a:blip r:embed="rId2"/>
          <a:stretch>
            <a:fillRect/>
          </a:stretch>
        </p:blipFill>
        <p:spPr>
          <a:xfrm>
            <a:off x="244071" y="79174"/>
            <a:ext cx="5661198" cy="6699645"/>
          </a:xfrm>
          <a:prstGeom prst="rect">
            <a:avLst/>
          </a:prstGeom>
        </p:spPr>
      </p:pic>
      <p:sp>
        <p:nvSpPr>
          <p:cNvPr id="59" name="Freeform: Shape 58">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58484" y="508090"/>
            <a:ext cx="5513832"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665280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A5C4528-43E1-BD7F-107E-DD2C3854C9A8}"/>
            </a:ext>
          </a:extLst>
        </p:cNvPr>
        <p:cNvGrpSpPr/>
        <p:nvPr/>
      </p:nvGrpSpPr>
      <p:grpSpPr>
        <a:xfrm>
          <a:off x="0" y="0"/>
          <a:ext cx="0" cy="0"/>
          <a:chOff x="0" y="0"/>
          <a:chExt cx="0" cy="0"/>
        </a:xfrm>
      </p:grpSpPr>
      <p:sp>
        <p:nvSpPr>
          <p:cNvPr id="64" name="Freeform: Shape 63">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Freeform: Shape 65">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8" name="Rectangle 67">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9A37DCB4-EF12-AF12-E1CB-C2F897226D57}"/>
              </a:ext>
            </a:extLst>
          </p:cNvPr>
          <p:cNvSpPr>
            <a:spLocks noGrp="1"/>
          </p:cNvSpPr>
          <p:nvPr>
            <p:ph type="title"/>
          </p:nvPr>
        </p:nvSpPr>
        <p:spPr>
          <a:xfrm>
            <a:off x="517870" y="978408"/>
            <a:ext cx="3465681" cy="2450592"/>
          </a:xfrm>
        </p:spPr>
        <p:txBody>
          <a:bodyPr vert="horz" lIns="91440" tIns="45720" rIns="91440" bIns="45720" rtlCol="0" anchor="t">
            <a:normAutofit/>
          </a:bodyPr>
          <a:lstStyle/>
          <a:p>
            <a:pPr>
              <a:lnSpc>
                <a:spcPct val="90000"/>
              </a:lnSpc>
            </a:pPr>
            <a:r>
              <a:rPr lang="en-US" sz="3400">
                <a:solidFill>
                  <a:schemeClr val="tx2"/>
                </a:solidFill>
              </a:rPr>
              <a:t>2.4.2. Implementación con Ubuntu Server</a:t>
            </a:r>
          </a:p>
        </p:txBody>
      </p:sp>
      <p:sp>
        <p:nvSpPr>
          <p:cNvPr id="70" name="Rectangle 69">
            <a:extLst>
              <a:ext uri="{FF2B5EF4-FFF2-40B4-BE49-F238E27FC236}">
                <a16:creationId xmlns:a16="http://schemas.microsoft.com/office/drawing/2014/main" id="{D91952F0-771E-D2ED-C333-EEED6708B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a:extLst>
              <a:ext uri="{FF2B5EF4-FFF2-40B4-BE49-F238E27FC236}">
                <a16:creationId xmlns:a16="http://schemas.microsoft.com/office/drawing/2014/main" id="{46ABD6BD-684F-18A2-0937-9F6E707CBD42}"/>
              </a:ext>
            </a:extLst>
          </p:cNvPr>
          <p:cNvPicPr>
            <a:picLocks noChangeAspect="1"/>
          </p:cNvPicPr>
          <p:nvPr/>
        </p:nvPicPr>
        <p:blipFill>
          <a:blip r:embed="rId2"/>
          <a:stretch>
            <a:fillRect/>
          </a:stretch>
        </p:blipFill>
        <p:spPr>
          <a:xfrm>
            <a:off x="5095771" y="136508"/>
            <a:ext cx="6391441" cy="6391441"/>
          </a:xfrm>
          <a:prstGeom prst="rect">
            <a:avLst/>
          </a:prstGeom>
        </p:spPr>
      </p:pic>
      <p:sp>
        <p:nvSpPr>
          <p:cNvPr id="72" name="Rectangle 71">
            <a:extLst>
              <a:ext uri="{FF2B5EF4-FFF2-40B4-BE49-F238E27FC236}">
                <a16:creationId xmlns:a16="http://schemas.microsoft.com/office/drawing/2014/main" id="{3FB6D83C-2377-9CAD-A991-9E0B6AF25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5991878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C0C6EF-795B-5474-C6FD-C8A7822AC52D}"/>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1" name="Rectangle 80">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5EC8941-C780-5742-70EB-0975D0A535A4}"/>
              </a:ext>
            </a:extLst>
          </p:cNvPr>
          <p:cNvSpPr>
            <a:spLocks noGrp="1"/>
          </p:cNvSpPr>
          <p:nvPr>
            <p:ph type="title"/>
          </p:nvPr>
        </p:nvSpPr>
        <p:spPr>
          <a:xfrm>
            <a:off x="517870" y="978408"/>
            <a:ext cx="3465681" cy="2450592"/>
          </a:xfrm>
        </p:spPr>
        <p:txBody>
          <a:bodyPr vert="horz" lIns="91440" tIns="45720" rIns="91440" bIns="45720" rtlCol="0" anchor="t">
            <a:normAutofit/>
          </a:bodyPr>
          <a:lstStyle/>
          <a:p>
            <a:pPr>
              <a:lnSpc>
                <a:spcPct val="90000"/>
              </a:lnSpc>
            </a:pPr>
            <a:r>
              <a:rPr lang="en-US" sz="3400">
                <a:solidFill>
                  <a:schemeClr val="tx2"/>
                </a:solidFill>
              </a:rPr>
              <a:t>2.4.2. Implementación con Ubuntu Server</a:t>
            </a:r>
          </a:p>
        </p:txBody>
      </p:sp>
      <p:sp>
        <p:nvSpPr>
          <p:cNvPr id="83" name="Rectangle 82">
            <a:extLst>
              <a:ext uri="{FF2B5EF4-FFF2-40B4-BE49-F238E27FC236}">
                <a16:creationId xmlns:a16="http://schemas.microsoft.com/office/drawing/2014/main" id="{D91952F0-771E-D2ED-C333-EEED6708B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7D0DF96D-B3A9-7030-9860-05EBC23D4E82}"/>
              </a:ext>
            </a:extLst>
          </p:cNvPr>
          <p:cNvPicPr>
            <a:picLocks noChangeAspect="1"/>
          </p:cNvPicPr>
          <p:nvPr/>
        </p:nvPicPr>
        <p:blipFill>
          <a:blip r:embed="rId2"/>
          <a:stretch>
            <a:fillRect/>
          </a:stretch>
        </p:blipFill>
        <p:spPr>
          <a:xfrm>
            <a:off x="4232366" y="2027959"/>
            <a:ext cx="7438426" cy="2900985"/>
          </a:xfrm>
          <a:prstGeom prst="rect">
            <a:avLst/>
          </a:prstGeom>
        </p:spPr>
      </p:pic>
      <p:sp>
        <p:nvSpPr>
          <p:cNvPr id="85" name="Rectangle 84">
            <a:extLst>
              <a:ext uri="{FF2B5EF4-FFF2-40B4-BE49-F238E27FC236}">
                <a16:creationId xmlns:a16="http://schemas.microsoft.com/office/drawing/2014/main" id="{3FB6D83C-2377-9CAD-A991-9E0B6AF25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830455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EC42D93-6723-F658-C915-35523BEA8C0B}"/>
            </a:ext>
          </a:extLst>
        </p:cNvPr>
        <p:cNvGrpSpPr/>
        <p:nvPr/>
      </p:nvGrpSpPr>
      <p:grpSpPr>
        <a:xfrm>
          <a:off x="0" y="0"/>
          <a:ext cx="0" cy="0"/>
          <a:chOff x="0" y="0"/>
          <a:chExt cx="0" cy="0"/>
        </a:xfrm>
      </p:grpSpPr>
      <p:sp>
        <p:nvSpPr>
          <p:cNvPr id="77" name="Freeform: Shape 76">
            <a:extLst>
              <a:ext uri="{FF2B5EF4-FFF2-40B4-BE49-F238E27FC236}">
                <a16:creationId xmlns:a16="http://schemas.microsoft.com/office/drawing/2014/main" id="{0F3A9A0D-D3C6-597F-A6DC-0A74961449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457A67F1-7F3A-7170-1131-90A50F467E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1" name="Rectangle 80">
            <a:extLst>
              <a:ext uri="{FF2B5EF4-FFF2-40B4-BE49-F238E27FC236}">
                <a16:creationId xmlns:a16="http://schemas.microsoft.com/office/drawing/2014/main" id="{C5A9A61F-9580-055D-E40E-FDE7D5659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604D7E8-C0D1-2CD5-C0B0-E592F644D33D}"/>
              </a:ext>
            </a:extLst>
          </p:cNvPr>
          <p:cNvSpPr>
            <a:spLocks noGrp="1"/>
          </p:cNvSpPr>
          <p:nvPr>
            <p:ph type="title"/>
          </p:nvPr>
        </p:nvSpPr>
        <p:spPr>
          <a:xfrm>
            <a:off x="517870" y="978408"/>
            <a:ext cx="3465681" cy="2450592"/>
          </a:xfrm>
        </p:spPr>
        <p:txBody>
          <a:bodyPr vert="horz" lIns="91440" tIns="45720" rIns="91440" bIns="45720" rtlCol="0" anchor="t">
            <a:normAutofit/>
          </a:bodyPr>
          <a:lstStyle/>
          <a:p>
            <a:pPr>
              <a:lnSpc>
                <a:spcPct val="90000"/>
              </a:lnSpc>
            </a:pPr>
            <a:r>
              <a:rPr lang="en-US" sz="3400">
                <a:solidFill>
                  <a:schemeClr val="tx2"/>
                </a:solidFill>
              </a:rPr>
              <a:t>2.4.2. Implementación con Ubuntu Server</a:t>
            </a:r>
          </a:p>
        </p:txBody>
      </p:sp>
      <p:sp>
        <p:nvSpPr>
          <p:cNvPr id="83" name="Rectangle 82">
            <a:extLst>
              <a:ext uri="{FF2B5EF4-FFF2-40B4-BE49-F238E27FC236}">
                <a16:creationId xmlns:a16="http://schemas.microsoft.com/office/drawing/2014/main" id="{3E31C476-E1DE-528C-2794-D3DE114D1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6642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708DA67-F82E-FAA6-191C-CAAA21FCF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208" y="6299535"/>
            <a:ext cx="3465681"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4" name="Imagen 3">
            <a:extLst>
              <a:ext uri="{FF2B5EF4-FFF2-40B4-BE49-F238E27FC236}">
                <a16:creationId xmlns:a16="http://schemas.microsoft.com/office/drawing/2014/main" id="{BF67161F-66E3-74C4-5CE1-C38CE5CC30A6}"/>
              </a:ext>
            </a:extLst>
          </p:cNvPr>
          <p:cNvPicPr>
            <a:picLocks noChangeAspect="1"/>
          </p:cNvPicPr>
          <p:nvPr/>
        </p:nvPicPr>
        <p:blipFill>
          <a:blip r:embed="rId2"/>
          <a:stretch>
            <a:fillRect/>
          </a:stretch>
        </p:blipFill>
        <p:spPr>
          <a:xfrm>
            <a:off x="4501420" y="184498"/>
            <a:ext cx="6864919" cy="6489004"/>
          </a:xfrm>
          <a:prstGeom prst="rect">
            <a:avLst/>
          </a:prstGeom>
        </p:spPr>
      </p:pic>
    </p:spTree>
    <p:extLst>
      <p:ext uri="{BB962C8B-B14F-4D97-AF65-F5344CB8AC3E}">
        <p14:creationId xmlns:p14="http://schemas.microsoft.com/office/powerpoint/2010/main" val="34477568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093115-629F-4992-CA0E-91939DC47282}"/>
            </a:ext>
          </a:extLst>
        </p:cNvPr>
        <p:cNvGrpSpPr/>
        <p:nvPr/>
      </p:nvGrpSpPr>
      <p:grpSpPr>
        <a:xfrm>
          <a:off x="0" y="0"/>
          <a:ext cx="0" cy="0"/>
          <a:chOff x="0" y="0"/>
          <a:chExt cx="0" cy="0"/>
        </a:xfrm>
      </p:grpSpPr>
      <p:sp>
        <p:nvSpPr>
          <p:cNvPr id="90" name="Freeform: Shape 8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2" name="Freeform: Shape 9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4" name="Rectangle 9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38A78A8-2126-5167-ABF5-6927079CBFF7}"/>
              </a:ext>
            </a:extLst>
          </p:cNvPr>
          <p:cNvSpPr>
            <a:spLocks noGrp="1"/>
          </p:cNvSpPr>
          <p:nvPr>
            <p:ph type="title"/>
          </p:nvPr>
        </p:nvSpPr>
        <p:spPr>
          <a:xfrm>
            <a:off x="517869" y="978409"/>
            <a:ext cx="6126480" cy="1643880"/>
          </a:xfrm>
        </p:spPr>
        <p:txBody>
          <a:bodyPr vert="horz" lIns="91440" tIns="45720" rIns="91440" bIns="45720" rtlCol="0" anchor="t">
            <a:normAutofit/>
          </a:bodyPr>
          <a:lstStyle/>
          <a:p>
            <a:r>
              <a:rPr lang="en-US"/>
              <a:t>2.4.2. Implementación con Ubuntu Server</a:t>
            </a:r>
          </a:p>
        </p:txBody>
      </p:sp>
      <p:sp>
        <p:nvSpPr>
          <p:cNvPr id="96" name="Rectangle 95">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1264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E4C7F386-A972-9ED7-C153-F0E509682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8379" y="610900"/>
            <a:ext cx="3939220" cy="4646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a:hlinkClick r:id="rId2"/>
            <a:extLst>
              <a:ext uri="{FF2B5EF4-FFF2-40B4-BE49-F238E27FC236}">
                <a16:creationId xmlns:a16="http://schemas.microsoft.com/office/drawing/2014/main" id="{2A500C17-469E-126C-6D71-86FD29516C0B}"/>
              </a:ext>
            </a:extLst>
          </p:cNvPr>
          <p:cNvPicPr>
            <a:picLocks noChangeAspect="1"/>
          </p:cNvPicPr>
          <p:nvPr/>
        </p:nvPicPr>
        <p:blipFill>
          <a:blip r:embed="rId3"/>
          <a:srcRect l="1447" r="22041"/>
          <a:stretch>
            <a:fillRect/>
          </a:stretch>
        </p:blipFill>
        <p:spPr>
          <a:xfrm>
            <a:off x="517869" y="2783670"/>
            <a:ext cx="11185082" cy="3471974"/>
          </a:xfrm>
          <a:prstGeom prst="rect">
            <a:avLst/>
          </a:prstGeom>
        </p:spPr>
      </p:pic>
      <p:cxnSp>
        <p:nvCxnSpPr>
          <p:cNvPr id="8" name="Conector recto de flecha 7">
            <a:extLst>
              <a:ext uri="{FF2B5EF4-FFF2-40B4-BE49-F238E27FC236}">
                <a16:creationId xmlns:a16="http://schemas.microsoft.com/office/drawing/2014/main" id="{E1681685-172E-1F41-980B-A6ECEF5888BF}"/>
              </a:ext>
            </a:extLst>
          </p:cNvPr>
          <p:cNvCxnSpPr>
            <a:cxnSpLocks/>
            <a:stCxn id="13" idx="1"/>
          </p:cNvCxnSpPr>
          <p:nvPr/>
        </p:nvCxnSpPr>
        <p:spPr>
          <a:xfrm flipH="1">
            <a:off x="6887183" y="1643974"/>
            <a:ext cx="2607013" cy="11396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CuadroTexto 12">
            <a:extLst>
              <a:ext uri="{FF2B5EF4-FFF2-40B4-BE49-F238E27FC236}">
                <a16:creationId xmlns:a16="http://schemas.microsoft.com/office/drawing/2014/main" id="{57A919BF-C213-0B67-AFD2-7D36BB4ACDDA}"/>
              </a:ext>
            </a:extLst>
          </p:cNvPr>
          <p:cNvSpPr txBox="1"/>
          <p:nvPr/>
        </p:nvSpPr>
        <p:spPr>
          <a:xfrm>
            <a:off x="9494196" y="1459308"/>
            <a:ext cx="2033081" cy="369332"/>
          </a:xfrm>
          <a:prstGeom prst="rect">
            <a:avLst/>
          </a:prstGeom>
          <a:noFill/>
        </p:spPr>
        <p:txBody>
          <a:bodyPr wrap="square" rtlCol="0">
            <a:spAutoFit/>
          </a:bodyPr>
          <a:lstStyle/>
          <a:p>
            <a:r>
              <a:rPr lang="es-ES" dirty="0" err="1"/>
              <a:t>Click</a:t>
            </a:r>
            <a:r>
              <a:rPr lang="es-ES" dirty="0"/>
              <a:t> aquí</a:t>
            </a:r>
          </a:p>
        </p:txBody>
      </p:sp>
    </p:spTree>
    <p:extLst>
      <p:ext uri="{BB962C8B-B14F-4D97-AF65-F5344CB8AC3E}">
        <p14:creationId xmlns:p14="http://schemas.microsoft.com/office/powerpoint/2010/main" val="421285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9DBF26-73C0-B277-B439-BE71216747D2}"/>
              </a:ext>
            </a:extLst>
          </p:cNvPr>
          <p:cNvSpPr>
            <a:spLocks noGrp="1"/>
          </p:cNvSpPr>
          <p:nvPr>
            <p:ph type="title"/>
          </p:nvPr>
        </p:nvSpPr>
        <p:spPr/>
        <p:txBody>
          <a:bodyPr/>
          <a:lstStyle/>
          <a:p>
            <a:r>
              <a:rPr lang="es-ES" dirty="0"/>
              <a:t>2.5. Agente DHCP </a:t>
            </a:r>
            <a:r>
              <a:rPr lang="es-ES" dirty="0" err="1"/>
              <a:t>Relay</a:t>
            </a:r>
            <a:endParaRPr lang="es-ES" dirty="0"/>
          </a:p>
        </p:txBody>
      </p:sp>
      <p:sp>
        <p:nvSpPr>
          <p:cNvPr id="3" name="Marcador de contenido 2">
            <a:extLst>
              <a:ext uri="{FF2B5EF4-FFF2-40B4-BE49-F238E27FC236}">
                <a16:creationId xmlns:a16="http://schemas.microsoft.com/office/drawing/2014/main" id="{F6CE9599-9115-AC9F-7BB5-B49E434AF6B1}"/>
              </a:ext>
            </a:extLst>
          </p:cNvPr>
          <p:cNvSpPr>
            <a:spLocks noGrp="1"/>
          </p:cNvSpPr>
          <p:nvPr>
            <p:ph idx="1"/>
          </p:nvPr>
        </p:nvSpPr>
        <p:spPr/>
        <p:txBody>
          <a:bodyPr>
            <a:normAutofit/>
          </a:bodyPr>
          <a:lstStyle/>
          <a:p>
            <a:pPr marL="0" indent="0">
              <a:buNone/>
            </a:pPr>
            <a:r>
              <a:rPr lang="es-ES" dirty="0"/>
              <a:t>Dado que los mensajes broadcast (por ejemplo, un </a:t>
            </a:r>
            <a:r>
              <a:rPr lang="es-ES" b="1" dirty="0"/>
              <a:t>DHCPDISCOVER</a:t>
            </a:r>
            <a:r>
              <a:rPr lang="es-ES" dirty="0"/>
              <a:t>) por defecto no son enrutados por los </a:t>
            </a:r>
            <a:r>
              <a:rPr lang="es-ES" dirty="0" err="1"/>
              <a:t>routers</a:t>
            </a:r>
            <a:r>
              <a:rPr lang="es-ES" dirty="0"/>
              <a:t> de una organización entre las diferentes redes, a priori </a:t>
            </a:r>
            <a:r>
              <a:rPr lang="es-ES" b="1" dirty="0"/>
              <a:t>es imposible </a:t>
            </a:r>
            <a:r>
              <a:rPr lang="es-ES" dirty="0"/>
              <a:t>que </a:t>
            </a:r>
            <a:r>
              <a:rPr lang="es-ES" b="1" dirty="0"/>
              <a:t>el servidor DHCP </a:t>
            </a:r>
            <a:r>
              <a:rPr lang="es-ES" dirty="0"/>
              <a:t>que esté trabajando en una red </a:t>
            </a:r>
            <a:r>
              <a:rPr lang="es-ES" b="1" dirty="0"/>
              <a:t>pueda atender peticiones </a:t>
            </a:r>
            <a:r>
              <a:rPr lang="es-ES" dirty="0"/>
              <a:t>de clientes que estén </a:t>
            </a:r>
            <a:r>
              <a:rPr lang="es-ES" b="1" dirty="0"/>
              <a:t>ubicados en otra red</a:t>
            </a:r>
            <a:r>
              <a:rPr lang="es-ES" dirty="0"/>
              <a:t>.</a:t>
            </a:r>
          </a:p>
          <a:p>
            <a:pPr marL="0" indent="0">
              <a:buNone/>
            </a:pPr>
            <a:r>
              <a:rPr lang="es-ES" dirty="0"/>
              <a:t>Partiendo de esta problemática, la solución más sencilla puede ser implementar </a:t>
            </a:r>
            <a:r>
              <a:rPr lang="es-ES" b="1" dirty="0"/>
              <a:t>varios servidores DHCP</a:t>
            </a:r>
            <a:r>
              <a:rPr lang="es-ES" dirty="0"/>
              <a:t>, </a:t>
            </a:r>
            <a:r>
              <a:rPr lang="es-ES" b="1" dirty="0"/>
              <a:t>uno por cada red</a:t>
            </a:r>
            <a:r>
              <a:rPr lang="es-ES" dirty="0"/>
              <a:t>. </a:t>
            </a:r>
            <a:r>
              <a:rPr lang="es-ES" b="1" dirty="0"/>
              <a:t>Otra solución </a:t>
            </a:r>
            <a:r>
              <a:rPr lang="es-ES" dirty="0"/>
              <a:t>sería configurar una interfaz por </a:t>
            </a:r>
            <a:r>
              <a:rPr lang="es-ES" b="1" dirty="0"/>
              <a:t>cada segmento de red</a:t>
            </a:r>
            <a:r>
              <a:rPr lang="es-ES" dirty="0"/>
              <a:t>. Cualquiera de las </a:t>
            </a:r>
            <a:r>
              <a:rPr lang="es-ES" b="1" dirty="0"/>
              <a:t>soluciones propuestas podría resolver el problema</a:t>
            </a:r>
            <a:r>
              <a:rPr lang="es-ES" dirty="0"/>
              <a:t>, pero también supondrían un </a:t>
            </a:r>
            <a:r>
              <a:rPr lang="es-ES" b="1" dirty="0"/>
              <a:t>aumento innecesario de recursos</a:t>
            </a:r>
            <a:r>
              <a:rPr lang="es-ES" dirty="0"/>
              <a:t> y de la </a:t>
            </a:r>
            <a:r>
              <a:rPr lang="es-ES" b="1" dirty="0"/>
              <a:t>complejidad</a:t>
            </a:r>
            <a:r>
              <a:rPr lang="es-ES" dirty="0"/>
              <a:t> de configuración del servicio.</a:t>
            </a:r>
          </a:p>
          <a:p>
            <a:pPr marL="0" indent="0">
              <a:buNone/>
            </a:pPr>
            <a:r>
              <a:rPr lang="es-ES" dirty="0"/>
              <a:t>La alternativa más viable y elegante sería emplear agentes </a:t>
            </a:r>
            <a:r>
              <a:rPr lang="es-ES" b="1" dirty="0"/>
              <a:t>DHCP </a:t>
            </a:r>
            <a:r>
              <a:rPr lang="es-ES" b="1" dirty="0" err="1"/>
              <a:t>Relay</a:t>
            </a:r>
            <a:r>
              <a:rPr lang="es-ES" dirty="0"/>
              <a:t>. Estos son </a:t>
            </a:r>
            <a:r>
              <a:rPr lang="es-ES" b="1" dirty="0"/>
              <a:t>elementos retransmisores de mensajes DHCP </a:t>
            </a:r>
            <a:r>
              <a:rPr lang="es-ES" dirty="0"/>
              <a:t>que capturan las </a:t>
            </a:r>
            <a:r>
              <a:rPr lang="es-ES" b="1" dirty="0"/>
              <a:t>peticiones de los clientes en una red </a:t>
            </a:r>
            <a:r>
              <a:rPr lang="es-ES" dirty="0"/>
              <a:t>y los reenvían directamente a los </a:t>
            </a:r>
            <a:r>
              <a:rPr lang="es-ES" b="1" dirty="0"/>
              <a:t>servidores DHCP que están en otras redes</a:t>
            </a:r>
            <a:r>
              <a:rPr lang="es-ES" dirty="0"/>
              <a:t>, haciendo de intermediarios en todo momento. En este proceso, el </a:t>
            </a:r>
            <a:r>
              <a:rPr lang="es-ES" b="1" dirty="0"/>
              <a:t>tráfico broadcast </a:t>
            </a:r>
            <a:r>
              <a:rPr lang="es-ES" dirty="0"/>
              <a:t>se transforma en </a:t>
            </a:r>
            <a:r>
              <a:rPr lang="es-ES" b="1" dirty="0" err="1"/>
              <a:t>unicast</a:t>
            </a:r>
            <a:r>
              <a:rPr lang="es-ES" dirty="0"/>
              <a:t>.</a:t>
            </a:r>
          </a:p>
        </p:txBody>
      </p:sp>
    </p:spTree>
    <p:extLst>
      <p:ext uri="{BB962C8B-B14F-4D97-AF65-F5344CB8AC3E}">
        <p14:creationId xmlns:p14="http://schemas.microsoft.com/office/powerpoint/2010/main" val="37002686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1B476D-5377-AB6F-654B-F7BFBFF7A32C}"/>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75EAFFD-4A47-DD53-4F76-BD457E18B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0FF616B2-0C0E-C636-F4FE-6E8E9C72E2C4}"/>
              </a:ext>
            </a:extLst>
          </p:cNvPr>
          <p:cNvSpPr>
            <a:spLocks noGrp="1"/>
          </p:cNvSpPr>
          <p:nvPr>
            <p:ph type="title"/>
          </p:nvPr>
        </p:nvSpPr>
        <p:spPr>
          <a:xfrm>
            <a:off x="521208" y="978408"/>
            <a:ext cx="3200400" cy="2432304"/>
          </a:xfrm>
        </p:spPr>
        <p:txBody>
          <a:bodyPr anchor="b">
            <a:normAutofit/>
          </a:bodyPr>
          <a:lstStyle/>
          <a:p>
            <a:r>
              <a:rPr lang="es-ES" sz="4000"/>
              <a:t>2.5. Agente DHCP Relay</a:t>
            </a:r>
          </a:p>
        </p:txBody>
      </p:sp>
      <p:sp>
        <p:nvSpPr>
          <p:cNvPr id="12" name="Freeform: Shape 11">
            <a:extLst>
              <a:ext uri="{FF2B5EF4-FFF2-40B4-BE49-F238E27FC236}">
                <a16:creationId xmlns:a16="http://schemas.microsoft.com/office/drawing/2014/main" id="{7CC1FECC-9CA4-341C-7E20-4728C51473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Marcador de contenido 2">
            <a:extLst>
              <a:ext uri="{FF2B5EF4-FFF2-40B4-BE49-F238E27FC236}">
                <a16:creationId xmlns:a16="http://schemas.microsoft.com/office/drawing/2014/main" id="{0CEA02AE-EA70-BC25-CC3C-135206C49A42}"/>
              </a:ext>
            </a:extLst>
          </p:cNvPr>
          <p:cNvSpPr>
            <a:spLocks noGrp="1"/>
          </p:cNvSpPr>
          <p:nvPr>
            <p:ph idx="1"/>
          </p:nvPr>
        </p:nvSpPr>
        <p:spPr>
          <a:xfrm>
            <a:off x="521208" y="3538728"/>
            <a:ext cx="3200400" cy="2816352"/>
          </a:xfrm>
        </p:spPr>
        <p:txBody>
          <a:bodyPr>
            <a:normAutofit/>
          </a:bodyPr>
          <a:lstStyle/>
          <a:p>
            <a:pPr marL="0" indent="0">
              <a:buNone/>
            </a:pPr>
            <a:r>
              <a:rPr lang="es-ES" sz="1700" dirty="0"/>
              <a:t>El agente </a:t>
            </a:r>
            <a:r>
              <a:rPr lang="es-ES" sz="1700" b="1" dirty="0"/>
              <a:t>DHCP </a:t>
            </a:r>
            <a:r>
              <a:rPr lang="es-ES" sz="1700" b="1" dirty="0" err="1"/>
              <a:t>Relay</a:t>
            </a:r>
            <a:r>
              <a:rPr lang="es-ES" sz="1700" b="1" dirty="0"/>
              <a:t> </a:t>
            </a:r>
            <a:r>
              <a:rPr lang="es-ES" sz="1700" dirty="0"/>
              <a:t>podrá estar instalado en un </a:t>
            </a:r>
            <a:r>
              <a:rPr lang="es-ES" sz="1700" b="1" dirty="0"/>
              <a:t>servidor independiente</a:t>
            </a:r>
            <a:r>
              <a:rPr lang="es-ES" sz="1700" dirty="0"/>
              <a:t>. En la figura 2.13 se puede apreciar el intercambio de mensajes en un escenario en el que el cliente y el agente </a:t>
            </a:r>
            <a:r>
              <a:rPr lang="es-ES" sz="1700" b="1" dirty="0"/>
              <a:t>DHCP </a:t>
            </a:r>
            <a:r>
              <a:rPr lang="es-ES" sz="1700" b="1" dirty="0" err="1"/>
              <a:t>Relay</a:t>
            </a:r>
            <a:r>
              <a:rPr lang="es-ES" sz="1700" b="1" dirty="0"/>
              <a:t> </a:t>
            </a:r>
            <a:r>
              <a:rPr lang="es-ES" sz="1700" dirty="0"/>
              <a:t>se encuentran en una red diferente a la del </a:t>
            </a:r>
            <a:r>
              <a:rPr lang="es-ES" sz="1700" b="1" dirty="0"/>
              <a:t>servidor DHCP</a:t>
            </a:r>
            <a:r>
              <a:rPr lang="es-ES" sz="1700" dirty="0"/>
              <a:t>:</a:t>
            </a:r>
          </a:p>
          <a:p>
            <a:pPr marL="0" indent="0">
              <a:buNone/>
            </a:pPr>
            <a:endParaRPr lang="es-ES" sz="1700" dirty="0"/>
          </a:p>
        </p:txBody>
      </p:sp>
      <p:pic>
        <p:nvPicPr>
          <p:cNvPr id="5" name="Imagen 4" descr="Diagrama&#10;&#10;El contenido generado por IA puede ser incorrecto.">
            <a:extLst>
              <a:ext uri="{FF2B5EF4-FFF2-40B4-BE49-F238E27FC236}">
                <a16:creationId xmlns:a16="http://schemas.microsoft.com/office/drawing/2014/main" id="{9B8EA238-35F3-31A2-C218-09A61C892863}"/>
              </a:ext>
            </a:extLst>
          </p:cNvPr>
          <p:cNvPicPr>
            <a:picLocks noChangeAspect="1"/>
          </p:cNvPicPr>
          <p:nvPr/>
        </p:nvPicPr>
        <p:blipFill>
          <a:blip r:embed="rId2"/>
          <a:srcRect l="15548" r="-1" b="-1"/>
          <a:stretch>
            <a:fillRect/>
          </a:stretch>
        </p:blipFill>
        <p:spPr>
          <a:xfrm>
            <a:off x="4136609" y="970929"/>
            <a:ext cx="7534183" cy="5375076"/>
          </a:xfrm>
          <a:prstGeom prst="rect">
            <a:avLst/>
          </a:prstGeom>
        </p:spPr>
      </p:pic>
    </p:spTree>
    <p:extLst>
      <p:ext uri="{BB962C8B-B14F-4D97-AF65-F5344CB8AC3E}">
        <p14:creationId xmlns:p14="http://schemas.microsoft.com/office/powerpoint/2010/main" val="4440710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F29EBA-593F-008E-C9CA-AE5C11E2A7AA}"/>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2E3D314-CA6D-A089-3AD9-E5B219A2E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ítulo 1">
            <a:extLst>
              <a:ext uri="{FF2B5EF4-FFF2-40B4-BE49-F238E27FC236}">
                <a16:creationId xmlns:a16="http://schemas.microsoft.com/office/drawing/2014/main" id="{D6CF528F-24BB-9ECD-FFC8-869E07FDDE21}"/>
              </a:ext>
            </a:extLst>
          </p:cNvPr>
          <p:cNvSpPr>
            <a:spLocks noGrp="1"/>
          </p:cNvSpPr>
          <p:nvPr>
            <p:ph type="title"/>
          </p:nvPr>
        </p:nvSpPr>
        <p:spPr>
          <a:xfrm>
            <a:off x="517869" y="1103031"/>
            <a:ext cx="4317010" cy="1431441"/>
          </a:xfrm>
        </p:spPr>
        <p:txBody>
          <a:bodyPr anchor="b">
            <a:normAutofit/>
          </a:bodyPr>
          <a:lstStyle/>
          <a:p>
            <a:r>
              <a:rPr lang="es-ES" sz="4000" dirty="0"/>
              <a:t>2.5. Agente DHCP </a:t>
            </a:r>
            <a:r>
              <a:rPr lang="es-ES" sz="4000" dirty="0" err="1"/>
              <a:t>Relay</a:t>
            </a:r>
            <a:endParaRPr lang="es-ES" sz="4000" dirty="0"/>
          </a:p>
        </p:txBody>
      </p:sp>
      <p:sp>
        <p:nvSpPr>
          <p:cNvPr id="12" name="Freeform: Shape 11">
            <a:extLst>
              <a:ext uri="{FF2B5EF4-FFF2-40B4-BE49-F238E27FC236}">
                <a16:creationId xmlns:a16="http://schemas.microsoft.com/office/drawing/2014/main" id="{5476AEEB-B848-2936-1618-FD71C6F6C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3" name="Marcador de contenido 2">
            <a:extLst>
              <a:ext uri="{FF2B5EF4-FFF2-40B4-BE49-F238E27FC236}">
                <a16:creationId xmlns:a16="http://schemas.microsoft.com/office/drawing/2014/main" id="{B677AD89-4B8A-A7C1-91B3-FEDDE9E7D273}"/>
              </a:ext>
            </a:extLst>
          </p:cNvPr>
          <p:cNvSpPr>
            <a:spLocks noGrp="1"/>
          </p:cNvSpPr>
          <p:nvPr>
            <p:ph idx="1"/>
          </p:nvPr>
        </p:nvSpPr>
        <p:spPr>
          <a:xfrm>
            <a:off x="4754879" y="978408"/>
            <a:ext cx="6623035" cy="1556064"/>
          </a:xfrm>
        </p:spPr>
        <p:txBody>
          <a:bodyPr>
            <a:normAutofit/>
          </a:bodyPr>
          <a:lstStyle/>
          <a:p>
            <a:pPr marL="0" indent="0">
              <a:buNone/>
            </a:pPr>
            <a:r>
              <a:rPr lang="es-ES" sz="1700" dirty="0"/>
              <a:t>Algunos </a:t>
            </a:r>
            <a:r>
              <a:rPr lang="es-ES" sz="1700" b="1" dirty="0" err="1"/>
              <a:t>routers</a:t>
            </a:r>
            <a:r>
              <a:rPr lang="es-ES" sz="1700" dirty="0"/>
              <a:t> (los de Cisco, por ejemplo) pueden configurarse como agentes </a:t>
            </a:r>
            <a:r>
              <a:rPr lang="es-ES" sz="1700" b="1" dirty="0"/>
              <a:t>DHCP </a:t>
            </a:r>
            <a:r>
              <a:rPr lang="es-ES" sz="1700" b="1" dirty="0" err="1"/>
              <a:t>Relay</a:t>
            </a:r>
            <a:r>
              <a:rPr lang="es-ES" sz="1700" dirty="0"/>
              <a:t>. En la figura 2.14 se muestra el intercambio de mensajes en un escenario similar al anterior, pero en el que el agente </a:t>
            </a:r>
            <a:r>
              <a:rPr lang="es-ES" sz="1700" b="1" dirty="0"/>
              <a:t>DHCP </a:t>
            </a:r>
            <a:r>
              <a:rPr lang="es-ES" sz="1700" b="1" dirty="0" err="1"/>
              <a:t>Relay</a:t>
            </a:r>
            <a:r>
              <a:rPr lang="es-ES" sz="1700" b="1" dirty="0"/>
              <a:t> </a:t>
            </a:r>
            <a:r>
              <a:rPr lang="es-ES" sz="1700" dirty="0"/>
              <a:t>se encuentra configurado sobre el </a:t>
            </a:r>
            <a:r>
              <a:rPr lang="es-ES" sz="1700" dirty="0" err="1"/>
              <a:t>router</a:t>
            </a:r>
            <a:r>
              <a:rPr lang="es-ES" sz="1700" dirty="0"/>
              <a:t>:</a:t>
            </a:r>
          </a:p>
        </p:txBody>
      </p:sp>
      <p:pic>
        <p:nvPicPr>
          <p:cNvPr id="6" name="Imagen 5">
            <a:extLst>
              <a:ext uri="{FF2B5EF4-FFF2-40B4-BE49-F238E27FC236}">
                <a16:creationId xmlns:a16="http://schemas.microsoft.com/office/drawing/2014/main" id="{E6571749-43DB-04D6-0634-5970E10BCEB2}"/>
              </a:ext>
            </a:extLst>
          </p:cNvPr>
          <p:cNvPicPr>
            <a:picLocks noChangeAspect="1"/>
          </p:cNvPicPr>
          <p:nvPr/>
        </p:nvPicPr>
        <p:blipFill>
          <a:blip r:embed="rId2"/>
          <a:stretch>
            <a:fillRect/>
          </a:stretch>
        </p:blipFill>
        <p:spPr>
          <a:xfrm>
            <a:off x="813483" y="2659095"/>
            <a:ext cx="10067878" cy="3421862"/>
          </a:xfrm>
          <a:prstGeom prst="rect">
            <a:avLst/>
          </a:prstGeom>
        </p:spPr>
      </p:pic>
    </p:spTree>
    <p:extLst>
      <p:ext uri="{BB962C8B-B14F-4D97-AF65-F5344CB8AC3E}">
        <p14:creationId xmlns:p14="http://schemas.microsoft.com/office/powerpoint/2010/main" val="14448363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E95B0F5-950D-FF5E-E628-366C12805433}"/>
              </a:ext>
            </a:extLst>
          </p:cNvPr>
          <p:cNvSpPr>
            <a:spLocks noGrp="1"/>
          </p:cNvSpPr>
          <p:nvPr>
            <p:ph type="title"/>
          </p:nvPr>
        </p:nvSpPr>
        <p:spPr/>
        <p:txBody>
          <a:bodyPr/>
          <a:lstStyle/>
          <a:p>
            <a:r>
              <a:rPr lang="es-ES" dirty="0"/>
              <a:t>2.6. Cliente DHCP</a:t>
            </a:r>
          </a:p>
        </p:txBody>
      </p:sp>
      <p:sp>
        <p:nvSpPr>
          <p:cNvPr id="3" name="Marcador de contenido 2">
            <a:extLst>
              <a:ext uri="{FF2B5EF4-FFF2-40B4-BE49-F238E27FC236}">
                <a16:creationId xmlns:a16="http://schemas.microsoft.com/office/drawing/2014/main" id="{B5E9E64D-1EAD-6C61-BCB4-54772CDB8814}"/>
              </a:ext>
            </a:extLst>
          </p:cNvPr>
          <p:cNvSpPr>
            <a:spLocks noGrp="1"/>
          </p:cNvSpPr>
          <p:nvPr>
            <p:ph idx="1"/>
          </p:nvPr>
        </p:nvSpPr>
        <p:spPr/>
        <p:txBody>
          <a:bodyPr/>
          <a:lstStyle/>
          <a:p>
            <a:pPr marL="0" indent="0">
              <a:buNone/>
            </a:pPr>
            <a:r>
              <a:rPr lang="es-ES" dirty="0"/>
              <a:t>Todos los dispositivos que deseen conectarse a una red y configurarse automáticamente sin necesidad de tener que establecerse ningún parámetro de forma manual, </a:t>
            </a:r>
            <a:r>
              <a:rPr lang="es-ES" b="1" dirty="0"/>
              <a:t>deben disponer de un cliente DHCP</a:t>
            </a:r>
            <a:r>
              <a:rPr lang="es-ES" dirty="0"/>
              <a:t>, así como estar configurados correctamente para </a:t>
            </a:r>
            <a:r>
              <a:rPr lang="es-ES" b="1" dirty="0"/>
              <a:t>configurarse automáticamente</a:t>
            </a:r>
            <a:r>
              <a:rPr lang="es-ES" dirty="0"/>
              <a:t>. Este será el servicio encargado de obtener, a través de la red, </a:t>
            </a:r>
            <a:r>
              <a:rPr lang="es-ES" b="1" dirty="0"/>
              <a:t>los parámetros de configuración de la interfaz de red</a:t>
            </a:r>
            <a:r>
              <a:rPr lang="es-ES" dirty="0"/>
              <a:t>.</a:t>
            </a:r>
          </a:p>
        </p:txBody>
      </p:sp>
    </p:spTree>
    <p:extLst>
      <p:ext uri="{BB962C8B-B14F-4D97-AF65-F5344CB8AC3E}">
        <p14:creationId xmlns:p14="http://schemas.microsoft.com/office/powerpoint/2010/main" val="10266088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8FD9A-2EEA-8DFD-862C-B95C433435BD}"/>
              </a:ext>
            </a:extLst>
          </p:cNvPr>
          <p:cNvSpPr>
            <a:spLocks noGrp="1"/>
          </p:cNvSpPr>
          <p:nvPr>
            <p:ph type="title"/>
          </p:nvPr>
        </p:nvSpPr>
        <p:spPr/>
        <p:txBody>
          <a:bodyPr/>
          <a:lstStyle/>
          <a:p>
            <a:r>
              <a:rPr lang="es-ES" dirty="0"/>
              <a:t>2.6.1. Cliente Microsoft Windows</a:t>
            </a:r>
          </a:p>
        </p:txBody>
      </p:sp>
      <p:pic>
        <p:nvPicPr>
          <p:cNvPr id="5" name="Marcador de contenido 4">
            <a:extLst>
              <a:ext uri="{FF2B5EF4-FFF2-40B4-BE49-F238E27FC236}">
                <a16:creationId xmlns:a16="http://schemas.microsoft.com/office/drawing/2014/main" id="{F2B8DCA0-415C-6643-D483-B2B7359F5952}"/>
              </a:ext>
            </a:extLst>
          </p:cNvPr>
          <p:cNvPicPr>
            <a:picLocks noGrp="1" noChangeAspect="1"/>
          </p:cNvPicPr>
          <p:nvPr>
            <p:ph idx="1"/>
          </p:nvPr>
        </p:nvPicPr>
        <p:blipFill>
          <a:blip r:embed="rId2"/>
          <a:stretch>
            <a:fillRect/>
          </a:stretch>
        </p:blipFill>
        <p:spPr>
          <a:xfrm>
            <a:off x="806289" y="1889677"/>
            <a:ext cx="10108638" cy="4579965"/>
          </a:xfrm>
          <a:prstGeom prst="rect">
            <a:avLst/>
          </a:prstGeom>
        </p:spPr>
      </p:pic>
    </p:spTree>
    <p:extLst>
      <p:ext uri="{BB962C8B-B14F-4D97-AF65-F5344CB8AC3E}">
        <p14:creationId xmlns:p14="http://schemas.microsoft.com/office/powerpoint/2010/main" val="3081613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4F4FA1-6916-267F-B715-A15FD012FD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4A4EAA-77EB-85BD-3D50-8E4CE53F09C9}"/>
              </a:ext>
            </a:extLst>
          </p:cNvPr>
          <p:cNvSpPr>
            <a:spLocks noGrp="1"/>
          </p:cNvSpPr>
          <p:nvPr>
            <p:ph type="title"/>
          </p:nvPr>
        </p:nvSpPr>
        <p:spPr/>
        <p:txBody>
          <a:bodyPr/>
          <a:lstStyle/>
          <a:p>
            <a:r>
              <a:rPr lang="es-ES"/>
              <a:t>2.2.1. Características y funcionamiento</a:t>
            </a:r>
            <a:endParaRPr lang="es-ES" dirty="0"/>
          </a:p>
        </p:txBody>
      </p:sp>
      <p:sp>
        <p:nvSpPr>
          <p:cNvPr id="3" name="Marcador de contenido 2">
            <a:extLst>
              <a:ext uri="{FF2B5EF4-FFF2-40B4-BE49-F238E27FC236}">
                <a16:creationId xmlns:a16="http://schemas.microsoft.com/office/drawing/2014/main" id="{F94CDC85-EF8E-7942-1F68-CAAB5E18A800}"/>
              </a:ext>
            </a:extLst>
          </p:cNvPr>
          <p:cNvSpPr>
            <a:spLocks noGrp="1"/>
          </p:cNvSpPr>
          <p:nvPr>
            <p:ph idx="1"/>
          </p:nvPr>
        </p:nvSpPr>
        <p:spPr/>
        <p:txBody>
          <a:bodyPr/>
          <a:lstStyle/>
          <a:p>
            <a:pPr marL="0" indent="0">
              <a:buNone/>
            </a:pPr>
            <a:r>
              <a:rPr lang="es-ES" dirty="0"/>
              <a:t>2. Asignación automática: El servidor asigna una dirección IP a una máquina cliente la primera vez que hace la solicitud al servidor DHCP y este la puede utilizar hasta que decida liberarla. Se suele utilizar en escenarios con un número reducido de clientes que se conectan de forma frecuente.</a:t>
            </a:r>
          </a:p>
        </p:txBody>
      </p:sp>
    </p:spTree>
    <p:extLst>
      <p:ext uri="{BB962C8B-B14F-4D97-AF65-F5344CB8AC3E}">
        <p14:creationId xmlns:p14="http://schemas.microsoft.com/office/powerpoint/2010/main" val="36363758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0145D8-3E1C-F82E-A8D7-87A63DE4DC5E}"/>
              </a:ext>
            </a:extLst>
          </p:cNvPr>
          <p:cNvSpPr>
            <a:spLocks noGrp="1"/>
          </p:cNvSpPr>
          <p:nvPr>
            <p:ph type="title"/>
          </p:nvPr>
        </p:nvSpPr>
        <p:spPr/>
        <p:txBody>
          <a:bodyPr/>
          <a:lstStyle/>
          <a:p>
            <a:r>
              <a:rPr lang="es-ES" dirty="0"/>
              <a:t>2.6.2. Cliente Ubuntu Linux</a:t>
            </a:r>
          </a:p>
        </p:txBody>
      </p:sp>
      <p:sp>
        <p:nvSpPr>
          <p:cNvPr id="3" name="Marcador de contenido 2">
            <a:extLst>
              <a:ext uri="{FF2B5EF4-FFF2-40B4-BE49-F238E27FC236}">
                <a16:creationId xmlns:a16="http://schemas.microsoft.com/office/drawing/2014/main" id="{EAF0BAA2-D4E8-E412-4CF6-C44DD043DE4B}"/>
              </a:ext>
            </a:extLst>
          </p:cNvPr>
          <p:cNvSpPr>
            <a:spLocks noGrp="1"/>
          </p:cNvSpPr>
          <p:nvPr>
            <p:ph idx="1"/>
          </p:nvPr>
        </p:nvSpPr>
        <p:spPr/>
        <p:txBody>
          <a:bodyPr/>
          <a:lstStyle/>
          <a:p>
            <a:pPr marL="0" indent="0">
              <a:buNone/>
            </a:pPr>
            <a:r>
              <a:rPr lang="es-ES" dirty="0"/>
              <a:t>Para hacer uso del </a:t>
            </a:r>
            <a:r>
              <a:rPr lang="es-ES" b="1" dirty="0"/>
              <a:t>cliente DHCP </a:t>
            </a:r>
            <a:r>
              <a:rPr lang="es-ES" dirty="0"/>
              <a:t>desde Linux, es necesario </a:t>
            </a:r>
            <a:r>
              <a:rPr lang="es-ES" b="1" dirty="0"/>
              <a:t>configurar </a:t>
            </a:r>
            <a:r>
              <a:rPr lang="es-ES" b="1" dirty="0" err="1"/>
              <a:t>netplan</a:t>
            </a:r>
            <a:r>
              <a:rPr lang="es-ES" b="1" dirty="0"/>
              <a:t> </a:t>
            </a:r>
            <a:r>
              <a:rPr lang="es-ES" dirty="0"/>
              <a:t>de manera que indique al </a:t>
            </a:r>
            <a:r>
              <a:rPr lang="es-ES" dirty="0" err="1"/>
              <a:t>renderer</a:t>
            </a:r>
            <a:r>
              <a:rPr lang="es-ES" dirty="0"/>
              <a:t> correspondiente cómo obtener </a:t>
            </a:r>
            <a:r>
              <a:rPr lang="es-ES" b="1" dirty="0"/>
              <a:t>la asignación de sus parámetros de conexión</a:t>
            </a:r>
            <a:r>
              <a:rPr lang="es-ES" dirty="0"/>
              <a:t>. A continuación, se presenta el fichero de configuración </a:t>
            </a:r>
            <a:r>
              <a:rPr lang="es-ES" b="1" dirty="0"/>
              <a:t>/</a:t>
            </a:r>
            <a:r>
              <a:rPr lang="es-ES" b="1" dirty="0" err="1"/>
              <a:t>etc</a:t>
            </a:r>
            <a:r>
              <a:rPr lang="es-ES" b="1" dirty="0"/>
              <a:t>/</a:t>
            </a:r>
            <a:r>
              <a:rPr lang="es-ES" b="1" dirty="0" err="1"/>
              <a:t>netplan</a:t>
            </a:r>
            <a:r>
              <a:rPr lang="es-ES" b="1" dirty="0"/>
              <a:t>/01-network-manager-all.yaml </a:t>
            </a:r>
            <a:r>
              <a:rPr lang="es-ES" dirty="0"/>
              <a:t>como ejemplo para un equipo cliente que utiliza </a:t>
            </a:r>
            <a:r>
              <a:rPr lang="es-ES" dirty="0" err="1"/>
              <a:t>NetworkManager</a:t>
            </a:r>
            <a:r>
              <a:rPr lang="es-ES" dirty="0"/>
              <a:t> (para un </a:t>
            </a:r>
            <a:r>
              <a:rPr lang="es-ES" dirty="0" err="1"/>
              <a:t>renderer</a:t>
            </a:r>
            <a:r>
              <a:rPr lang="es-ES" dirty="0"/>
              <a:t> </a:t>
            </a:r>
            <a:r>
              <a:rPr lang="es-ES" dirty="0" err="1"/>
              <a:t>Systemd-networkd</a:t>
            </a:r>
            <a:r>
              <a:rPr lang="es-ES" dirty="0"/>
              <a:t>, el parámetro de configuración </a:t>
            </a:r>
            <a:r>
              <a:rPr lang="es-ES" dirty="0" err="1"/>
              <a:t>renderer</a:t>
            </a:r>
            <a:r>
              <a:rPr lang="es-ES" dirty="0"/>
              <a:t> será </a:t>
            </a:r>
            <a:r>
              <a:rPr lang="es-ES" dirty="0" err="1"/>
              <a:t>networkd</a:t>
            </a:r>
            <a:r>
              <a:rPr lang="es-ES" dirty="0"/>
              <a:t>).</a:t>
            </a:r>
          </a:p>
        </p:txBody>
      </p:sp>
      <p:pic>
        <p:nvPicPr>
          <p:cNvPr id="5" name="Imagen 4">
            <a:extLst>
              <a:ext uri="{FF2B5EF4-FFF2-40B4-BE49-F238E27FC236}">
                <a16:creationId xmlns:a16="http://schemas.microsoft.com/office/drawing/2014/main" id="{2F09ADAA-E9E7-32E6-1973-82DBDE290CC8}"/>
              </a:ext>
            </a:extLst>
          </p:cNvPr>
          <p:cNvPicPr>
            <a:picLocks noChangeAspect="1"/>
          </p:cNvPicPr>
          <p:nvPr/>
        </p:nvPicPr>
        <p:blipFill>
          <a:blip r:embed="rId2"/>
          <a:stretch>
            <a:fillRect/>
          </a:stretch>
        </p:blipFill>
        <p:spPr>
          <a:xfrm>
            <a:off x="1386112" y="4379872"/>
            <a:ext cx="9419776" cy="1708412"/>
          </a:xfrm>
          <a:prstGeom prst="rect">
            <a:avLst/>
          </a:prstGeom>
        </p:spPr>
      </p:pic>
    </p:spTree>
    <p:extLst>
      <p:ext uri="{BB962C8B-B14F-4D97-AF65-F5344CB8AC3E}">
        <p14:creationId xmlns:p14="http://schemas.microsoft.com/office/powerpoint/2010/main" val="32859380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D4F5AD-F81E-D6F0-C1B0-C2258FE83B3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407143-FCBD-3E04-827A-A5033B4DAB39}"/>
              </a:ext>
            </a:extLst>
          </p:cNvPr>
          <p:cNvSpPr>
            <a:spLocks noGrp="1"/>
          </p:cNvSpPr>
          <p:nvPr>
            <p:ph type="title"/>
          </p:nvPr>
        </p:nvSpPr>
        <p:spPr/>
        <p:txBody>
          <a:bodyPr/>
          <a:lstStyle/>
          <a:p>
            <a:r>
              <a:rPr lang="es-ES" dirty="0"/>
              <a:t>2.6.2. Cliente Ubuntu Linux</a:t>
            </a:r>
          </a:p>
        </p:txBody>
      </p:sp>
      <p:pic>
        <p:nvPicPr>
          <p:cNvPr id="6" name="Marcador de contenido 5">
            <a:extLst>
              <a:ext uri="{FF2B5EF4-FFF2-40B4-BE49-F238E27FC236}">
                <a16:creationId xmlns:a16="http://schemas.microsoft.com/office/drawing/2014/main" id="{C176B97D-7042-5F36-20BD-52ABECDFD743}"/>
              </a:ext>
            </a:extLst>
          </p:cNvPr>
          <p:cNvPicPr>
            <a:picLocks noGrp="1" noChangeAspect="1"/>
          </p:cNvPicPr>
          <p:nvPr>
            <p:ph idx="1"/>
          </p:nvPr>
        </p:nvPicPr>
        <p:blipFill>
          <a:blip r:embed="rId2"/>
          <a:stretch>
            <a:fillRect/>
          </a:stretch>
        </p:blipFill>
        <p:spPr>
          <a:xfrm>
            <a:off x="992208" y="2441448"/>
            <a:ext cx="10207584" cy="2761472"/>
          </a:xfrm>
          <a:prstGeom prst="rect">
            <a:avLst/>
          </a:prstGeom>
        </p:spPr>
      </p:pic>
    </p:spTree>
    <p:extLst>
      <p:ext uri="{BB962C8B-B14F-4D97-AF65-F5344CB8AC3E}">
        <p14:creationId xmlns:p14="http://schemas.microsoft.com/office/powerpoint/2010/main" val="16307699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3702A-DFD1-A218-341F-8C7C87DA5C5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C94AA7-C837-B310-FDCB-E3E97D56E393}"/>
              </a:ext>
            </a:extLst>
          </p:cNvPr>
          <p:cNvSpPr>
            <a:spLocks noGrp="1"/>
          </p:cNvSpPr>
          <p:nvPr>
            <p:ph type="title"/>
          </p:nvPr>
        </p:nvSpPr>
        <p:spPr/>
        <p:txBody>
          <a:bodyPr/>
          <a:lstStyle/>
          <a:p>
            <a:r>
              <a:rPr lang="es-ES" dirty="0"/>
              <a:t>2.6.2. Cliente Ubuntu Linux</a:t>
            </a:r>
          </a:p>
        </p:txBody>
      </p:sp>
      <p:pic>
        <p:nvPicPr>
          <p:cNvPr id="7" name="Marcador de contenido 6">
            <a:extLst>
              <a:ext uri="{FF2B5EF4-FFF2-40B4-BE49-F238E27FC236}">
                <a16:creationId xmlns:a16="http://schemas.microsoft.com/office/drawing/2014/main" id="{EEE6CCA8-C23F-181F-AFC4-EE0E70D9B326}"/>
              </a:ext>
            </a:extLst>
          </p:cNvPr>
          <p:cNvPicPr>
            <a:picLocks noGrp="1" noChangeAspect="1"/>
          </p:cNvPicPr>
          <p:nvPr>
            <p:ph idx="1"/>
          </p:nvPr>
        </p:nvPicPr>
        <p:blipFill>
          <a:blip r:embed="rId2"/>
          <a:stretch>
            <a:fillRect/>
          </a:stretch>
        </p:blipFill>
        <p:spPr>
          <a:xfrm>
            <a:off x="954568" y="2229704"/>
            <a:ext cx="10282863" cy="3754061"/>
          </a:xfrm>
          <a:prstGeom prst="rect">
            <a:avLst/>
          </a:prstGeom>
        </p:spPr>
      </p:pic>
    </p:spTree>
    <p:extLst>
      <p:ext uri="{BB962C8B-B14F-4D97-AF65-F5344CB8AC3E}">
        <p14:creationId xmlns:p14="http://schemas.microsoft.com/office/powerpoint/2010/main" val="8626948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D1BDCCC-E676-2A7E-BE11-2B8C23DB2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FE9CAEA-6971-577D-0110-EEA7A31F7F62}"/>
              </a:ext>
            </a:extLst>
          </p:cNvPr>
          <p:cNvSpPr>
            <a:spLocks noGrp="1"/>
          </p:cNvSpPr>
          <p:nvPr>
            <p:ph type="title"/>
          </p:nvPr>
        </p:nvSpPr>
        <p:spPr>
          <a:xfrm>
            <a:off x="521208" y="978408"/>
            <a:ext cx="11155680" cy="1115568"/>
          </a:xfrm>
        </p:spPr>
        <p:txBody>
          <a:bodyPr>
            <a:normAutofit/>
          </a:bodyPr>
          <a:lstStyle/>
          <a:p>
            <a:r>
              <a:rPr lang="es-ES" dirty="0"/>
              <a:t>2.7. Protocolo BOOTP</a:t>
            </a:r>
          </a:p>
        </p:txBody>
      </p:sp>
      <p:sp>
        <p:nvSpPr>
          <p:cNvPr id="12" name="Freeform: Shape 11">
            <a:extLst>
              <a:ext uri="{FF2B5EF4-FFF2-40B4-BE49-F238E27FC236}">
                <a16:creationId xmlns:a16="http://schemas.microsoft.com/office/drawing/2014/main" id="{781C97B1-8A09-6383-8C65-A3B7357781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n 4" descr="Gráfico&#10;&#10;El contenido generado por IA puede ser incorrecto.">
            <a:extLst>
              <a:ext uri="{FF2B5EF4-FFF2-40B4-BE49-F238E27FC236}">
                <a16:creationId xmlns:a16="http://schemas.microsoft.com/office/drawing/2014/main" id="{703BEC2D-1BD3-6FCD-3AFD-FFBC1E0DBE64}"/>
              </a:ext>
            </a:extLst>
          </p:cNvPr>
          <p:cNvPicPr>
            <a:picLocks noChangeAspect="1"/>
          </p:cNvPicPr>
          <p:nvPr/>
        </p:nvPicPr>
        <p:blipFill>
          <a:blip r:embed="rId2"/>
          <a:stretch>
            <a:fillRect/>
          </a:stretch>
        </p:blipFill>
        <p:spPr>
          <a:xfrm>
            <a:off x="517868" y="3588632"/>
            <a:ext cx="5639091" cy="1494359"/>
          </a:xfrm>
          <a:prstGeom prst="rect">
            <a:avLst/>
          </a:prstGeom>
        </p:spPr>
      </p:pic>
      <p:sp>
        <p:nvSpPr>
          <p:cNvPr id="3" name="Marcador de contenido 2">
            <a:extLst>
              <a:ext uri="{FF2B5EF4-FFF2-40B4-BE49-F238E27FC236}">
                <a16:creationId xmlns:a16="http://schemas.microsoft.com/office/drawing/2014/main" id="{AA2F4363-0ECF-2458-4404-96C15F13D1A2}"/>
              </a:ext>
            </a:extLst>
          </p:cNvPr>
          <p:cNvSpPr>
            <a:spLocks noGrp="1"/>
          </p:cNvSpPr>
          <p:nvPr>
            <p:ph idx="1"/>
          </p:nvPr>
        </p:nvSpPr>
        <p:spPr>
          <a:xfrm>
            <a:off x="6547104" y="2304288"/>
            <a:ext cx="5129784" cy="4050792"/>
          </a:xfrm>
        </p:spPr>
        <p:txBody>
          <a:bodyPr>
            <a:normAutofit/>
          </a:bodyPr>
          <a:lstStyle/>
          <a:p>
            <a:pPr marL="0" indent="0">
              <a:lnSpc>
                <a:spcPct val="100000"/>
              </a:lnSpc>
              <a:buNone/>
            </a:pPr>
            <a:r>
              <a:rPr lang="es-ES" sz="1500" dirty="0"/>
              <a:t>Aunque se ha descrito en detalle qué es y en qué consiste el </a:t>
            </a:r>
            <a:r>
              <a:rPr lang="es-ES" sz="1500" b="1" dirty="0"/>
              <a:t>protocolo DHCP</a:t>
            </a:r>
            <a:r>
              <a:rPr lang="es-ES" sz="1500" dirty="0"/>
              <a:t>, aún no se ha mencionado que sus orígenes residen en el </a:t>
            </a:r>
            <a:r>
              <a:rPr lang="es-ES" sz="1500" b="1" dirty="0"/>
              <a:t>protocolo BOOTP </a:t>
            </a:r>
            <a:r>
              <a:rPr lang="es-ES" sz="1500" dirty="0"/>
              <a:t>(Bootstrap </a:t>
            </a:r>
            <a:r>
              <a:rPr lang="es-ES" sz="1500" dirty="0" err="1"/>
              <a:t>Protocol</a:t>
            </a:r>
            <a:r>
              <a:rPr lang="es-ES" sz="1500" dirty="0"/>
              <a:t>). Este protocolo de red está descrito en la RFC 951 y, al igual que </a:t>
            </a:r>
            <a:r>
              <a:rPr lang="es-ES" sz="1500" b="1" dirty="0"/>
              <a:t>DHCP</a:t>
            </a:r>
            <a:r>
              <a:rPr lang="es-ES" sz="1500" dirty="0"/>
              <a:t>, trabaja sobre </a:t>
            </a:r>
            <a:r>
              <a:rPr lang="es-ES" sz="1500" b="1" dirty="0"/>
              <a:t>UDP</a:t>
            </a:r>
            <a:r>
              <a:rPr lang="es-ES" sz="1500" dirty="0"/>
              <a:t>. Lo utilizan los clientes para </a:t>
            </a:r>
            <a:r>
              <a:rPr lang="es-ES" sz="1500" b="1" dirty="0"/>
              <a:t>obtener una dirección IP automáticamente </a:t>
            </a:r>
            <a:r>
              <a:rPr lang="es-ES" sz="1500" dirty="0"/>
              <a:t>y, una vez asignada, cargar la imagen de un sistema operativo con el que arrancar mediante el </a:t>
            </a:r>
            <a:r>
              <a:rPr lang="es-ES" sz="1500" b="1" dirty="0"/>
              <a:t>protocolo TFTP</a:t>
            </a:r>
            <a:r>
              <a:rPr lang="es-ES" sz="1500" dirty="0"/>
              <a:t>.</a:t>
            </a:r>
          </a:p>
          <a:p>
            <a:pPr marL="0" indent="0">
              <a:lnSpc>
                <a:spcPct val="100000"/>
              </a:lnSpc>
              <a:buNone/>
            </a:pPr>
            <a:r>
              <a:rPr lang="es-ES" sz="1500" dirty="0"/>
              <a:t>Inicialmente era necesario introducir un dispositivo previo de arranque específico en el equipo (</a:t>
            </a:r>
            <a:r>
              <a:rPr lang="es-ES" sz="1500" b="1" dirty="0"/>
              <a:t>disquete</a:t>
            </a:r>
            <a:r>
              <a:rPr lang="es-ES" sz="1500" dirty="0"/>
              <a:t>) para poder después iniciar el </a:t>
            </a:r>
            <a:r>
              <a:rPr lang="es-ES" sz="1500" b="1" dirty="0"/>
              <a:t>cliente BOOTP </a:t>
            </a:r>
            <a:r>
              <a:rPr lang="es-ES" sz="1500" dirty="0"/>
              <a:t>desde él, pero hoy en día esta funcionalidad ya se incluye de base en casi la totalidad de las </a:t>
            </a:r>
            <a:r>
              <a:rPr lang="es-ES" sz="1500" b="1" dirty="0"/>
              <a:t>BIOS y UEFI del mercado</a:t>
            </a:r>
            <a:r>
              <a:rPr lang="es-ES" sz="1500" dirty="0"/>
              <a:t>.</a:t>
            </a:r>
          </a:p>
        </p:txBody>
      </p:sp>
    </p:spTree>
    <p:extLst>
      <p:ext uri="{BB962C8B-B14F-4D97-AF65-F5344CB8AC3E}">
        <p14:creationId xmlns:p14="http://schemas.microsoft.com/office/powerpoint/2010/main" val="30928844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76E6E204-822D-E309-4085-3AA4F8FA5B7F}"/>
              </a:ext>
            </a:extLst>
          </p:cNvPr>
          <p:cNvSpPr>
            <a:spLocks noGrp="1"/>
          </p:cNvSpPr>
          <p:nvPr>
            <p:ph type="title"/>
          </p:nvPr>
        </p:nvSpPr>
        <p:spPr>
          <a:xfrm>
            <a:off x="517868" y="841283"/>
            <a:ext cx="3465681" cy="2916472"/>
          </a:xfrm>
        </p:spPr>
        <p:txBody>
          <a:bodyPr vert="horz" lIns="91440" tIns="45720" rIns="91440" bIns="45720" rtlCol="0" anchor="b">
            <a:normAutofit/>
          </a:bodyPr>
          <a:lstStyle/>
          <a:p>
            <a:r>
              <a:rPr lang="en-US" sz="4800">
                <a:solidFill>
                  <a:schemeClr val="tx2"/>
                </a:solidFill>
              </a:rPr>
              <a:t>Resumen</a:t>
            </a:r>
          </a:p>
        </p:txBody>
      </p:sp>
      <p:pic>
        <p:nvPicPr>
          <p:cNvPr id="5" name="Marcador de contenido 4" descr="Texto&#10;&#10;El contenido generado por IA puede ser incorrecto.">
            <a:extLst>
              <a:ext uri="{FF2B5EF4-FFF2-40B4-BE49-F238E27FC236}">
                <a16:creationId xmlns:a16="http://schemas.microsoft.com/office/drawing/2014/main" id="{CD24389C-3645-2754-51E0-98C05DF1175D}"/>
              </a:ext>
            </a:extLst>
          </p:cNvPr>
          <p:cNvPicPr>
            <a:picLocks noGrp="1" noChangeAspect="1"/>
          </p:cNvPicPr>
          <p:nvPr>
            <p:ph idx="1"/>
          </p:nvPr>
        </p:nvPicPr>
        <p:blipFill>
          <a:blip r:embed="rId2"/>
          <a:stretch>
            <a:fillRect/>
          </a:stretch>
        </p:blipFill>
        <p:spPr>
          <a:xfrm>
            <a:off x="4724100" y="751093"/>
            <a:ext cx="6588928" cy="5254670"/>
          </a:xfrm>
          <a:prstGeom prst="rect">
            <a:avLst/>
          </a:prstGeom>
        </p:spPr>
      </p:pic>
      <p:sp>
        <p:nvSpPr>
          <p:cNvPr id="16" name="Freeform: Shape 1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258172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3">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15">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Rectangle 17">
            <a:extLst>
              <a:ext uri="{FF2B5EF4-FFF2-40B4-BE49-F238E27FC236}">
                <a16:creationId xmlns:a16="http://schemas.microsoft.com/office/drawing/2014/main" id="{5820888B-4EA5-E0E8-6D52-7733E1E774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6B5A8BF-0680-F9A7-27B1-3971EC9347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Marcador de contenido 8">
            <a:extLst>
              <a:ext uri="{FF2B5EF4-FFF2-40B4-BE49-F238E27FC236}">
                <a16:creationId xmlns:a16="http://schemas.microsoft.com/office/drawing/2014/main" id="{735422AE-98FC-C958-9AA0-172DF817896A}"/>
              </a:ext>
            </a:extLst>
          </p:cNvPr>
          <p:cNvPicPr>
            <a:picLocks noGrp="1" noChangeAspect="1"/>
          </p:cNvPicPr>
          <p:nvPr>
            <p:ph idx="1"/>
          </p:nvPr>
        </p:nvPicPr>
        <p:blipFill>
          <a:blip r:embed="rId2"/>
          <a:stretch>
            <a:fillRect/>
          </a:stretch>
        </p:blipFill>
        <p:spPr>
          <a:xfrm>
            <a:off x="962782" y="949961"/>
            <a:ext cx="10263387" cy="4464572"/>
          </a:xfrm>
          <a:prstGeom prst="rect">
            <a:avLst/>
          </a:prstGeom>
        </p:spPr>
      </p:pic>
    </p:spTree>
    <p:extLst>
      <p:ext uri="{BB962C8B-B14F-4D97-AF65-F5344CB8AC3E}">
        <p14:creationId xmlns:p14="http://schemas.microsoft.com/office/powerpoint/2010/main" val="30866064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 name="Freeform: Shape 31">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33">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2" name="Rectangle 35">
            <a:extLst>
              <a:ext uri="{FF2B5EF4-FFF2-40B4-BE49-F238E27FC236}">
                <a16:creationId xmlns:a16="http://schemas.microsoft.com/office/drawing/2014/main" id="{B99FAEB5-D20D-48E2-B67F-57D161AE47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descr="Texto&#10;&#10;El contenido generado por IA puede ser incorrecto.">
            <a:extLst>
              <a:ext uri="{FF2B5EF4-FFF2-40B4-BE49-F238E27FC236}">
                <a16:creationId xmlns:a16="http://schemas.microsoft.com/office/drawing/2014/main" id="{54F389D7-101E-2EC5-AF4B-4B32BE677216}"/>
              </a:ext>
            </a:extLst>
          </p:cNvPr>
          <p:cNvPicPr>
            <a:picLocks noGrp="1" noChangeAspect="1"/>
          </p:cNvPicPr>
          <p:nvPr>
            <p:ph idx="1"/>
          </p:nvPr>
        </p:nvPicPr>
        <p:blipFill>
          <a:blip r:embed="rId2"/>
          <a:stretch>
            <a:fillRect/>
          </a:stretch>
        </p:blipFill>
        <p:spPr>
          <a:xfrm>
            <a:off x="442940" y="1040697"/>
            <a:ext cx="5017189" cy="4716157"/>
          </a:xfrm>
          <a:prstGeom prst="rect">
            <a:avLst/>
          </a:prstGeom>
        </p:spPr>
      </p:pic>
      <p:pic>
        <p:nvPicPr>
          <p:cNvPr id="9" name="Imagen 8" descr="Texto, Escala de tiempo&#10;&#10;El contenido generado por IA puede ser incorrecto.">
            <a:extLst>
              <a:ext uri="{FF2B5EF4-FFF2-40B4-BE49-F238E27FC236}">
                <a16:creationId xmlns:a16="http://schemas.microsoft.com/office/drawing/2014/main" id="{09C7FF21-084A-68EC-C3BE-0E29A2406301}"/>
              </a:ext>
            </a:extLst>
          </p:cNvPr>
          <p:cNvPicPr>
            <a:picLocks noChangeAspect="1"/>
          </p:cNvPicPr>
          <p:nvPr/>
        </p:nvPicPr>
        <p:blipFill>
          <a:blip r:embed="rId3"/>
          <a:stretch>
            <a:fillRect/>
          </a:stretch>
        </p:blipFill>
        <p:spPr>
          <a:xfrm>
            <a:off x="5903069" y="2812152"/>
            <a:ext cx="5529959" cy="2944702"/>
          </a:xfrm>
          <a:prstGeom prst="rect">
            <a:avLst/>
          </a:prstGeom>
        </p:spPr>
      </p:pic>
    </p:spTree>
    <p:extLst>
      <p:ext uri="{BB962C8B-B14F-4D97-AF65-F5344CB8AC3E}">
        <p14:creationId xmlns:p14="http://schemas.microsoft.com/office/powerpoint/2010/main" val="32022720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11155680" cy="45719"/>
          </a:xfrm>
          <a:custGeom>
            <a:avLst/>
            <a:gdLst/>
            <a:ahLst/>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4" name="Rectangle 13">
            <a:extLst>
              <a:ext uri="{FF2B5EF4-FFF2-40B4-BE49-F238E27FC236}">
                <a16:creationId xmlns:a16="http://schemas.microsoft.com/office/drawing/2014/main" id="{FAF3766F-DEF3-4802-BB0D-7A18EDD970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Marcador de contenido 4">
            <a:extLst>
              <a:ext uri="{FF2B5EF4-FFF2-40B4-BE49-F238E27FC236}">
                <a16:creationId xmlns:a16="http://schemas.microsoft.com/office/drawing/2014/main" id="{52915726-789C-6DBD-F6EA-96114B0F85CC}"/>
              </a:ext>
            </a:extLst>
          </p:cNvPr>
          <p:cNvPicPr>
            <a:picLocks noGrp="1" noChangeAspect="1"/>
          </p:cNvPicPr>
          <p:nvPr>
            <p:ph idx="1"/>
          </p:nvPr>
        </p:nvPicPr>
        <p:blipFill>
          <a:blip r:embed="rId2"/>
          <a:stretch>
            <a:fillRect/>
          </a:stretch>
        </p:blipFill>
        <p:spPr>
          <a:xfrm>
            <a:off x="517868" y="955255"/>
            <a:ext cx="5407039" cy="4717642"/>
          </a:xfrm>
          <a:prstGeom prst="rect">
            <a:avLst/>
          </a:prstGeom>
        </p:spPr>
      </p:pic>
      <p:sp>
        <p:nvSpPr>
          <p:cNvPr id="16" name="Freeform: Shape 15">
            <a:extLst>
              <a:ext uri="{FF2B5EF4-FFF2-40B4-BE49-F238E27FC236}">
                <a16:creationId xmlns:a16="http://schemas.microsoft.com/office/drawing/2014/main" id="{81F0C179-4DBF-6AB9-CD0B-9224A0C8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6300216"/>
            <a:ext cx="11165482" cy="45719"/>
          </a:xfrm>
          <a:custGeom>
            <a:avLst/>
            <a:gdLst>
              <a:gd name="connsiteX0" fmla="*/ 0 w 11165482"/>
              <a:gd name="connsiteY0" fmla="*/ 0 h 45719"/>
              <a:gd name="connsiteX1" fmla="*/ 3694525 w 11165482"/>
              <a:gd name="connsiteY1" fmla="*/ 0 h 45719"/>
              <a:gd name="connsiteX2" fmla="*/ 5021183 w 11165482"/>
              <a:gd name="connsiteY2" fmla="*/ 0 h 45719"/>
              <a:gd name="connsiteX3" fmla="*/ 6144299 w 11165482"/>
              <a:gd name="connsiteY3" fmla="*/ 0 h 45719"/>
              <a:gd name="connsiteX4" fmla="*/ 8715708 w 11165482"/>
              <a:gd name="connsiteY4" fmla="*/ 0 h 45719"/>
              <a:gd name="connsiteX5" fmla="*/ 11165482 w 11165482"/>
              <a:gd name="connsiteY5" fmla="*/ 0 h 45719"/>
              <a:gd name="connsiteX6" fmla="*/ 11165482 w 11165482"/>
              <a:gd name="connsiteY6" fmla="*/ 45719 h 45719"/>
              <a:gd name="connsiteX7" fmla="*/ 8715708 w 11165482"/>
              <a:gd name="connsiteY7" fmla="*/ 45719 h 45719"/>
              <a:gd name="connsiteX8" fmla="*/ 6144299 w 11165482"/>
              <a:gd name="connsiteY8" fmla="*/ 45719 h 45719"/>
              <a:gd name="connsiteX9" fmla="*/ 5021183 w 11165482"/>
              <a:gd name="connsiteY9" fmla="*/ 45719 h 45719"/>
              <a:gd name="connsiteX10" fmla="*/ 3694525 w 11165482"/>
              <a:gd name="connsiteY10" fmla="*/ 45719 h 45719"/>
              <a:gd name="connsiteX11" fmla="*/ 0 w 11165482"/>
              <a:gd name="connsiteY11" fmla="*/ 45719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3694525 w 11165482"/>
              <a:gd name="connsiteY9" fmla="*/ 45719 h 45719"/>
              <a:gd name="connsiteX10" fmla="*/ 0 w 11165482"/>
              <a:gd name="connsiteY10" fmla="*/ 45719 h 45719"/>
              <a:gd name="connsiteX11" fmla="*/ 0 w 11165482"/>
              <a:gd name="connsiteY11" fmla="*/ 0 h 45719"/>
              <a:gd name="connsiteX0" fmla="*/ 0 w 11165482"/>
              <a:gd name="connsiteY0" fmla="*/ 0 h 45719"/>
              <a:gd name="connsiteX1" fmla="*/ 3694525 w 11165482"/>
              <a:gd name="connsiteY1" fmla="*/ 0 h 45719"/>
              <a:gd name="connsiteX2" fmla="*/ 6144299 w 11165482"/>
              <a:gd name="connsiteY2" fmla="*/ 0 h 45719"/>
              <a:gd name="connsiteX3" fmla="*/ 8715708 w 11165482"/>
              <a:gd name="connsiteY3" fmla="*/ 0 h 45719"/>
              <a:gd name="connsiteX4" fmla="*/ 11165482 w 11165482"/>
              <a:gd name="connsiteY4" fmla="*/ 0 h 45719"/>
              <a:gd name="connsiteX5" fmla="*/ 11165482 w 11165482"/>
              <a:gd name="connsiteY5" fmla="*/ 45719 h 45719"/>
              <a:gd name="connsiteX6" fmla="*/ 8715708 w 11165482"/>
              <a:gd name="connsiteY6" fmla="*/ 45719 h 45719"/>
              <a:gd name="connsiteX7" fmla="*/ 6144299 w 11165482"/>
              <a:gd name="connsiteY7" fmla="*/ 45719 h 45719"/>
              <a:gd name="connsiteX8" fmla="*/ 5021183 w 11165482"/>
              <a:gd name="connsiteY8" fmla="*/ 45719 h 45719"/>
              <a:gd name="connsiteX9" fmla="*/ 0 w 11165482"/>
              <a:gd name="connsiteY9" fmla="*/ 45719 h 45719"/>
              <a:gd name="connsiteX10" fmla="*/ 0 w 11165482"/>
              <a:gd name="connsiteY10"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6144299 w 11165482"/>
              <a:gd name="connsiteY6" fmla="*/ 45719 h 45719"/>
              <a:gd name="connsiteX7" fmla="*/ 5021183 w 11165482"/>
              <a:gd name="connsiteY7" fmla="*/ 45719 h 45719"/>
              <a:gd name="connsiteX8" fmla="*/ 0 w 11165482"/>
              <a:gd name="connsiteY8" fmla="*/ 45719 h 45719"/>
              <a:gd name="connsiteX9" fmla="*/ 0 w 11165482"/>
              <a:gd name="connsiteY9" fmla="*/ 0 h 45719"/>
              <a:gd name="connsiteX0" fmla="*/ 0 w 11165482"/>
              <a:gd name="connsiteY0" fmla="*/ 0 h 45719"/>
              <a:gd name="connsiteX1" fmla="*/ 6144299 w 11165482"/>
              <a:gd name="connsiteY1" fmla="*/ 0 h 45719"/>
              <a:gd name="connsiteX2" fmla="*/ 8715708 w 11165482"/>
              <a:gd name="connsiteY2" fmla="*/ 0 h 45719"/>
              <a:gd name="connsiteX3" fmla="*/ 11165482 w 11165482"/>
              <a:gd name="connsiteY3" fmla="*/ 0 h 45719"/>
              <a:gd name="connsiteX4" fmla="*/ 11165482 w 11165482"/>
              <a:gd name="connsiteY4" fmla="*/ 45719 h 45719"/>
              <a:gd name="connsiteX5" fmla="*/ 8715708 w 11165482"/>
              <a:gd name="connsiteY5" fmla="*/ 45719 h 45719"/>
              <a:gd name="connsiteX6" fmla="*/ 5021183 w 11165482"/>
              <a:gd name="connsiteY6" fmla="*/ 45719 h 45719"/>
              <a:gd name="connsiteX7" fmla="*/ 0 w 11165482"/>
              <a:gd name="connsiteY7" fmla="*/ 45719 h 45719"/>
              <a:gd name="connsiteX8" fmla="*/ 0 w 11165482"/>
              <a:gd name="connsiteY8"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5021183 w 11165482"/>
              <a:gd name="connsiteY5" fmla="*/ 45719 h 45719"/>
              <a:gd name="connsiteX6" fmla="*/ 0 w 11165482"/>
              <a:gd name="connsiteY6" fmla="*/ 45719 h 45719"/>
              <a:gd name="connsiteX7" fmla="*/ 0 w 11165482"/>
              <a:gd name="connsiteY7"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8715708 w 11165482"/>
              <a:gd name="connsiteY4" fmla="*/ 45719 h 45719"/>
              <a:gd name="connsiteX5" fmla="*/ 0 w 11165482"/>
              <a:gd name="connsiteY5" fmla="*/ 45719 h 45719"/>
              <a:gd name="connsiteX6" fmla="*/ 0 w 11165482"/>
              <a:gd name="connsiteY6" fmla="*/ 0 h 45719"/>
              <a:gd name="connsiteX0" fmla="*/ 0 w 11165482"/>
              <a:gd name="connsiteY0" fmla="*/ 0 h 45719"/>
              <a:gd name="connsiteX1" fmla="*/ 8715708 w 11165482"/>
              <a:gd name="connsiteY1" fmla="*/ 0 h 45719"/>
              <a:gd name="connsiteX2" fmla="*/ 11165482 w 11165482"/>
              <a:gd name="connsiteY2" fmla="*/ 0 h 45719"/>
              <a:gd name="connsiteX3" fmla="*/ 11165482 w 11165482"/>
              <a:gd name="connsiteY3" fmla="*/ 45719 h 45719"/>
              <a:gd name="connsiteX4" fmla="*/ 0 w 11165482"/>
              <a:gd name="connsiteY4" fmla="*/ 45719 h 45719"/>
              <a:gd name="connsiteX5" fmla="*/ 0 w 11165482"/>
              <a:gd name="connsiteY5" fmla="*/ 0 h 45719"/>
              <a:gd name="connsiteX0" fmla="*/ 0 w 11165482"/>
              <a:gd name="connsiteY0" fmla="*/ 0 h 45719"/>
              <a:gd name="connsiteX1" fmla="*/ 11165482 w 11165482"/>
              <a:gd name="connsiteY1" fmla="*/ 0 h 45719"/>
              <a:gd name="connsiteX2" fmla="*/ 11165482 w 11165482"/>
              <a:gd name="connsiteY2" fmla="*/ 45719 h 45719"/>
              <a:gd name="connsiteX3" fmla="*/ 0 w 11165482"/>
              <a:gd name="connsiteY3" fmla="*/ 45719 h 45719"/>
              <a:gd name="connsiteX4" fmla="*/ 0 w 11165482"/>
              <a:gd name="connsiteY4" fmla="*/ 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65482" h="45719">
                <a:moveTo>
                  <a:pt x="0" y="0"/>
                </a:moveTo>
                <a:lnTo>
                  <a:pt x="11165482" y="0"/>
                </a:lnTo>
                <a:lnTo>
                  <a:pt x="11165482" y="45719"/>
                </a:lnTo>
                <a:lnTo>
                  <a:pt x="0" y="45719"/>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n 6">
            <a:extLst>
              <a:ext uri="{FF2B5EF4-FFF2-40B4-BE49-F238E27FC236}">
                <a16:creationId xmlns:a16="http://schemas.microsoft.com/office/drawing/2014/main" id="{E252028A-0C3B-739F-9F00-042A318958AB}"/>
              </a:ext>
            </a:extLst>
          </p:cNvPr>
          <p:cNvPicPr>
            <a:picLocks noChangeAspect="1"/>
          </p:cNvPicPr>
          <p:nvPr/>
        </p:nvPicPr>
        <p:blipFill>
          <a:blip r:embed="rId3"/>
          <a:stretch>
            <a:fillRect/>
          </a:stretch>
        </p:blipFill>
        <p:spPr>
          <a:xfrm>
            <a:off x="6679754" y="276331"/>
            <a:ext cx="4754351" cy="5747554"/>
          </a:xfrm>
          <a:prstGeom prst="rect">
            <a:avLst/>
          </a:prstGeom>
        </p:spPr>
      </p:pic>
    </p:spTree>
    <p:extLst>
      <p:ext uri="{BB962C8B-B14F-4D97-AF65-F5344CB8AC3E}">
        <p14:creationId xmlns:p14="http://schemas.microsoft.com/office/powerpoint/2010/main" val="3253104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FA8BB8-9F63-4D8F-CC56-09E3EDFFC9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45B2901-D245-AA9E-8FE3-7711B8DC4944}"/>
              </a:ext>
            </a:extLst>
          </p:cNvPr>
          <p:cNvSpPr>
            <a:spLocks noGrp="1"/>
          </p:cNvSpPr>
          <p:nvPr>
            <p:ph type="title"/>
          </p:nvPr>
        </p:nvSpPr>
        <p:spPr/>
        <p:txBody>
          <a:bodyPr/>
          <a:lstStyle/>
          <a:p>
            <a:r>
              <a:rPr lang="es-ES"/>
              <a:t>2.2.1. Características y funcionamiento</a:t>
            </a:r>
            <a:endParaRPr lang="es-ES" dirty="0"/>
          </a:p>
        </p:txBody>
      </p:sp>
      <p:sp>
        <p:nvSpPr>
          <p:cNvPr id="3" name="Marcador de contenido 2">
            <a:extLst>
              <a:ext uri="{FF2B5EF4-FFF2-40B4-BE49-F238E27FC236}">
                <a16:creationId xmlns:a16="http://schemas.microsoft.com/office/drawing/2014/main" id="{30F49EA4-D8F3-E3A4-F3D5-13D24D7BA2B7}"/>
              </a:ext>
            </a:extLst>
          </p:cNvPr>
          <p:cNvSpPr>
            <a:spLocks noGrp="1"/>
          </p:cNvSpPr>
          <p:nvPr>
            <p:ph idx="1"/>
          </p:nvPr>
        </p:nvSpPr>
        <p:spPr/>
        <p:txBody>
          <a:bodyPr/>
          <a:lstStyle/>
          <a:p>
            <a:pPr marL="0" indent="0">
              <a:buNone/>
            </a:pPr>
            <a:r>
              <a:rPr lang="es-ES" dirty="0"/>
              <a:t>3. Asignación dinámica: El servidor dispone de un rango de direcciones IP que se ofrecen a los clientes que solicitan parámetros válidos de conexión cuando se levantan en la red. Es el único método que permite la reutilización dinámica de las direcciones IP, lo cual facilita la instalación de nuevas maquinas cliente. Suele utilizarse en redes con un elevado número de clientes.</a:t>
            </a:r>
          </a:p>
        </p:txBody>
      </p:sp>
    </p:spTree>
    <p:extLst>
      <p:ext uri="{BB962C8B-B14F-4D97-AF65-F5344CB8AC3E}">
        <p14:creationId xmlns:p14="http://schemas.microsoft.com/office/powerpoint/2010/main" val="3336390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B5A8B-83ED-0F33-67AF-43CBC2C6E79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157FBF0-B8A7-A264-D693-9E6F385E35A9}"/>
              </a:ext>
            </a:extLst>
          </p:cNvPr>
          <p:cNvSpPr>
            <a:spLocks noGrp="1"/>
          </p:cNvSpPr>
          <p:nvPr>
            <p:ph type="title"/>
          </p:nvPr>
        </p:nvSpPr>
        <p:spPr/>
        <p:txBody>
          <a:bodyPr/>
          <a:lstStyle/>
          <a:p>
            <a:r>
              <a:rPr lang="es-ES" dirty="0"/>
              <a:t>2.2.2. Mensajes</a:t>
            </a:r>
          </a:p>
        </p:txBody>
      </p:sp>
      <p:sp>
        <p:nvSpPr>
          <p:cNvPr id="3" name="Marcador de contenido 2">
            <a:extLst>
              <a:ext uri="{FF2B5EF4-FFF2-40B4-BE49-F238E27FC236}">
                <a16:creationId xmlns:a16="http://schemas.microsoft.com/office/drawing/2014/main" id="{7E08E718-0990-3B7B-2C25-E564EE0BA413}"/>
              </a:ext>
            </a:extLst>
          </p:cNvPr>
          <p:cNvSpPr>
            <a:spLocks noGrp="1"/>
          </p:cNvSpPr>
          <p:nvPr>
            <p:ph idx="1"/>
          </p:nvPr>
        </p:nvSpPr>
        <p:spPr>
          <a:xfrm>
            <a:off x="518160" y="2666809"/>
            <a:ext cx="4374682" cy="3767328"/>
          </a:xfrm>
        </p:spPr>
        <p:txBody>
          <a:bodyPr/>
          <a:lstStyle/>
          <a:p>
            <a:pPr marL="0" indent="0">
              <a:buNone/>
            </a:pPr>
            <a:r>
              <a:rPr lang="es-ES" dirty="0"/>
              <a:t>Toda comunicación conlleva un intercambio de mensajes que están claramente tipificados por el protocolo. En el cuadro 2.1 puedes encontrar un listado de los mensajes del protocolo junto con su descripción y la fuente emisora.</a:t>
            </a:r>
          </a:p>
        </p:txBody>
      </p:sp>
      <p:pic>
        <p:nvPicPr>
          <p:cNvPr id="5" name="Imagen 4">
            <a:extLst>
              <a:ext uri="{FF2B5EF4-FFF2-40B4-BE49-F238E27FC236}">
                <a16:creationId xmlns:a16="http://schemas.microsoft.com/office/drawing/2014/main" id="{8D622EBD-8F8F-A684-03EC-2BD8E98A8A95}"/>
              </a:ext>
            </a:extLst>
          </p:cNvPr>
          <p:cNvPicPr>
            <a:picLocks noChangeAspect="1"/>
          </p:cNvPicPr>
          <p:nvPr/>
        </p:nvPicPr>
        <p:blipFill>
          <a:blip r:embed="rId2"/>
          <a:stretch>
            <a:fillRect/>
          </a:stretch>
        </p:blipFill>
        <p:spPr>
          <a:xfrm>
            <a:off x="5053262" y="753470"/>
            <a:ext cx="7017419" cy="5857131"/>
          </a:xfrm>
          <a:prstGeom prst="rect">
            <a:avLst/>
          </a:prstGeom>
        </p:spPr>
      </p:pic>
    </p:spTree>
    <p:extLst>
      <p:ext uri="{BB962C8B-B14F-4D97-AF65-F5344CB8AC3E}">
        <p14:creationId xmlns:p14="http://schemas.microsoft.com/office/powerpoint/2010/main" val="2500299382"/>
      </p:ext>
    </p:extLst>
  </p:cSld>
  <p:clrMapOvr>
    <a:masterClrMapping/>
  </p:clrMapOvr>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492</TotalTime>
  <Words>4457</Words>
  <Application>Microsoft Office PowerPoint</Application>
  <PresentationFormat>Panorámica</PresentationFormat>
  <Paragraphs>230</Paragraphs>
  <Slides>77</Slides>
  <Notes>12</Notes>
  <HiddenSlides>0</HiddenSlides>
  <MMClips>1</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77</vt:i4>
      </vt:variant>
    </vt:vector>
  </HeadingPairs>
  <TitlesOfParts>
    <vt:vector size="81" baseType="lpstr">
      <vt:lpstr>Aptos</vt:lpstr>
      <vt:lpstr>Arial</vt:lpstr>
      <vt:lpstr>Bierstadt</vt:lpstr>
      <vt:lpstr>GestaltVTI</vt:lpstr>
      <vt:lpstr>2. Servicios de configuración dinámica de sistemas</vt:lpstr>
      <vt:lpstr>Mapa conceptual</vt:lpstr>
      <vt:lpstr>2.1. Introducción</vt:lpstr>
      <vt:lpstr>2.2. Protocolo DHCP</vt:lpstr>
      <vt:lpstr>2.2.1. Características y funcionamiento</vt:lpstr>
      <vt:lpstr>2.2.1. Características y funcionamiento</vt:lpstr>
      <vt:lpstr>2.2.1. Características y funcionamiento</vt:lpstr>
      <vt:lpstr>2.2.1. Características y funcionamiento</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2.2.2. Mensajes</vt:lpstr>
      <vt:lpstr>2.2.3. Ámbitos, rangos, exclusiones, reservas y concesiones (leases)</vt:lpstr>
      <vt:lpstr>2.2.3. Ámbitos, rangos, exclusiones, reservas y concesiones (leases)</vt:lpstr>
      <vt:lpstr>2.3. Alternativas a DHCP</vt:lpstr>
      <vt:lpstr>2.3.1. Configuración manual</vt:lpstr>
      <vt:lpstr>2.3.1. Configuración manual</vt:lpstr>
      <vt:lpstr>2.3.1. Configuración manual</vt:lpstr>
      <vt:lpstr>2.3.1. Configuración manual</vt:lpstr>
      <vt:lpstr>2.3.1. Configuración manual</vt:lpstr>
      <vt:lpstr>2.3.1. Configuración manual</vt:lpstr>
      <vt:lpstr>2.3.2. APIPA (IPv4)</vt:lpstr>
      <vt:lpstr>2.3.2. APIPA (IPv4)</vt:lpstr>
      <vt:lpstr>2.3.2. APIPA (IPv4)</vt:lpstr>
      <vt:lpstr>2.3.2. APIPA (IPv4)</vt:lpstr>
      <vt:lpstr>2.3.3. SLAAC (IPv6)</vt:lpstr>
      <vt:lpstr>2.3.3. SLAAC (IPv6)</vt:lpstr>
      <vt:lpstr>2.3.3. SLAAC (IPv6)</vt:lpstr>
      <vt:lpstr>2.3.3. SLAAC (IPv6)</vt:lpstr>
      <vt:lpstr>2.4. Servidor DHCP</vt:lpstr>
      <vt:lpstr>2.4. Servidor DHCP</vt:lpstr>
      <vt:lpstr>2.4.1. Implementación con Microsoft Windows Server</vt:lpstr>
      <vt:lpstr>2.4.1. Implementación con Microsoft Windows Server</vt:lpstr>
      <vt:lpstr>2.4.1. Implementación con Microsoft Windows Server</vt:lpstr>
      <vt:lpstr>2.4.1. Implementación con Microsoft Windows Server</vt:lpstr>
      <vt:lpstr>2.4.1. Implementación con Microsoft Windows Server</vt:lpstr>
      <vt:lpstr>2.4.1. Implementación con Microsoft Windows Server</vt:lpstr>
      <vt:lpstr>2.4.1. Implementación con Microsoft Windows Server</vt:lpstr>
      <vt:lpstr>2.4.1. Implementación con Microsoft Windows Server</vt:lpstr>
      <vt:lpstr>2.4.1. Implementación con Microsoft Windows Server</vt:lpstr>
      <vt:lpstr>2.4.1. Implementación con Microsoft Windows Server</vt:lpstr>
      <vt:lpstr>2.4.2. Implementación con Ubuntu Server</vt:lpstr>
      <vt:lpstr>2.4.2. Implementación con Ubuntu Server</vt:lpstr>
      <vt:lpstr>2.4.2. Implementación con Ubuntu Server</vt:lpstr>
      <vt:lpstr>2.4.2. Implementación con Ubuntu Server</vt:lpstr>
      <vt:lpstr>2.4.2. Implementación con Ubuntu Server</vt:lpstr>
      <vt:lpstr>2.4.2. Implementación con Ubuntu Server</vt:lpstr>
      <vt:lpstr>2.4.2. Implementación con Ubuntu Server</vt:lpstr>
      <vt:lpstr>2.4.2. Implementación con Ubuntu Server</vt:lpstr>
      <vt:lpstr>2.4.2. Implementación con Ubuntu Server</vt:lpstr>
      <vt:lpstr>2.5. Agente DHCP Relay</vt:lpstr>
      <vt:lpstr>2.5. Agente DHCP Relay</vt:lpstr>
      <vt:lpstr>2.5. Agente DHCP Relay</vt:lpstr>
      <vt:lpstr>2.6. Cliente DHCP</vt:lpstr>
      <vt:lpstr>2.6.1. Cliente Microsoft Windows</vt:lpstr>
      <vt:lpstr>2.6.2. Cliente Ubuntu Linux</vt:lpstr>
      <vt:lpstr>2.6.2. Cliente Ubuntu Linux</vt:lpstr>
      <vt:lpstr>2.6.2. Cliente Ubuntu Linux</vt:lpstr>
      <vt:lpstr>2.7. Protocolo BOOTP</vt:lpstr>
      <vt:lpstr>Resumen</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IRLES RIZO, MARTIN</dc:creator>
  <cp:lastModifiedBy>IRLES RIZO, MARTIN</cp:lastModifiedBy>
  <cp:revision>13</cp:revision>
  <dcterms:created xsi:type="dcterms:W3CDTF">2025-10-01T14:35:34Z</dcterms:created>
  <dcterms:modified xsi:type="dcterms:W3CDTF">2025-11-12T11:55:24Z</dcterms:modified>
</cp:coreProperties>
</file>